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56" r:id="rId2"/>
    <p:sldId id="288" r:id="rId3"/>
    <p:sldId id="290" r:id="rId4"/>
    <p:sldId id="258" r:id="rId5"/>
    <p:sldId id="291" r:id="rId6"/>
    <p:sldId id="300" r:id="rId7"/>
    <p:sldId id="301" r:id="rId8"/>
    <p:sldId id="302" r:id="rId9"/>
    <p:sldId id="303" r:id="rId10"/>
    <p:sldId id="292" r:id="rId11"/>
    <p:sldId id="304" r:id="rId12"/>
    <p:sldId id="306" r:id="rId13"/>
    <p:sldId id="293" r:id="rId14"/>
    <p:sldId id="307" r:id="rId15"/>
    <p:sldId id="294" r:id="rId16"/>
    <p:sldId id="308" r:id="rId17"/>
    <p:sldId id="309" r:id="rId18"/>
    <p:sldId id="311" r:id="rId19"/>
    <p:sldId id="312" r:id="rId20"/>
    <p:sldId id="313" r:id="rId21"/>
    <p:sldId id="314" r:id="rId22"/>
    <p:sldId id="295" r:id="rId23"/>
    <p:sldId id="315" r:id="rId24"/>
    <p:sldId id="318" r:id="rId25"/>
    <p:sldId id="319" r:id="rId26"/>
    <p:sldId id="320" r:id="rId27"/>
    <p:sldId id="321" r:id="rId28"/>
    <p:sldId id="322" r:id="rId29"/>
    <p:sldId id="324" r:id="rId30"/>
    <p:sldId id="296" r:id="rId31"/>
    <p:sldId id="326" r:id="rId32"/>
    <p:sldId id="328" r:id="rId33"/>
    <p:sldId id="327" r:id="rId34"/>
    <p:sldId id="298" r:id="rId35"/>
    <p:sldId id="329" r:id="rId36"/>
    <p:sldId id="299" r:id="rId37"/>
    <p:sldId id="331" r:id="rId38"/>
    <p:sldId id="332" r:id="rId39"/>
    <p:sldId id="333" r:id="rId40"/>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42"/>
    <p:restoredTop sz="96327"/>
  </p:normalViewPr>
  <p:slideViewPr>
    <p:cSldViewPr snapToGrid="0">
      <p:cViewPr varScale="1">
        <p:scale>
          <a:sx n="86" d="100"/>
          <a:sy n="86" d="100"/>
        </p:scale>
        <p:origin x="581" y="48"/>
      </p:cViewPr>
      <p:guideLst/>
    </p:cSldViewPr>
  </p:slideViewPr>
  <p:notesTextViewPr>
    <p:cViewPr>
      <p:scale>
        <a:sx n="1" d="1"/>
        <a:sy n="1" d="1"/>
      </p:scale>
      <p:origin x="0" y="0"/>
    </p:cViewPr>
  </p:notesTextViewPr>
  <p:notesViewPr>
    <p:cSldViewPr snapToGrid="0">
      <p:cViewPr varScale="1">
        <p:scale>
          <a:sx n="82" d="100"/>
          <a:sy n="82" d="100"/>
        </p:scale>
        <p:origin x="335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EDCDA6-4E7E-7C4C-A0D8-90B3724EC433}" type="doc">
      <dgm:prSet loTypeId="urn:microsoft.com/office/officeart/2005/8/layout/default" loCatId="" qsTypeId="urn:microsoft.com/office/officeart/2005/8/quickstyle/simple3" qsCatId="simple" csTypeId="urn:microsoft.com/office/officeart/2005/8/colors/accent3_5" csCatId="accent3" phldr="1"/>
      <dgm:spPr/>
      <dgm:t>
        <a:bodyPr/>
        <a:lstStyle/>
        <a:p>
          <a:endParaRPr lang="en-US"/>
        </a:p>
      </dgm:t>
    </dgm:pt>
    <dgm:pt modelId="{2340B7E3-A189-ED40-9DD6-D8E42C0804BF}">
      <dgm:prSet phldrT="[Text]"/>
      <dgm:spPr/>
      <dgm:t>
        <a:bodyPr/>
        <a:lstStyle/>
        <a:p>
          <a:r>
            <a:rPr lang="en-US" dirty="0"/>
            <a:t>The Neutrality Acts of 1935–1937 aimed at </a:t>
          </a:r>
          <a:r>
            <a:rPr lang="en-US" b="1" dirty="0"/>
            <a:t>keeping the United States out of the war</a:t>
          </a:r>
          <a:r>
            <a:rPr lang="en-US" dirty="0"/>
            <a:t>. </a:t>
          </a:r>
        </a:p>
      </dgm:t>
    </dgm:pt>
    <dgm:pt modelId="{C25717DB-1CB4-0244-AF4C-B6AD23F48718}" type="parTrans" cxnId="{843D1223-8908-0F4E-9AE1-CAF18DF24673}">
      <dgm:prSet/>
      <dgm:spPr/>
      <dgm:t>
        <a:bodyPr/>
        <a:lstStyle/>
        <a:p>
          <a:endParaRPr lang="en-US"/>
        </a:p>
      </dgm:t>
    </dgm:pt>
    <dgm:pt modelId="{55CCE36D-0080-124C-A634-057CCC6AA1E0}" type="sibTrans" cxnId="{843D1223-8908-0F4E-9AE1-CAF18DF24673}">
      <dgm:prSet/>
      <dgm:spPr/>
      <dgm:t>
        <a:bodyPr/>
        <a:lstStyle/>
        <a:p>
          <a:endParaRPr lang="en-US"/>
        </a:p>
      </dgm:t>
    </dgm:pt>
    <dgm:pt modelId="{FB45C72B-8484-124B-9882-E93C87943FA4}">
      <dgm:prSet/>
      <dgm:spPr/>
      <dgm:t>
        <a:bodyPr/>
        <a:lstStyle/>
        <a:p>
          <a:r>
            <a:rPr lang="en-US" dirty="0"/>
            <a:t>The Neutrality Act of 1937 allowed Americans to sell non-military goods to countries at war on a “</a:t>
          </a:r>
          <a:r>
            <a:rPr lang="en-US" b="1" dirty="0"/>
            <a:t>cash-and-carry</a:t>
          </a:r>
          <a:r>
            <a:rPr lang="en-US" dirty="0"/>
            <a:t>” basis. </a:t>
          </a:r>
        </a:p>
      </dgm:t>
    </dgm:pt>
    <dgm:pt modelId="{0DA4B46E-B7ED-A94D-BBCA-926B9E65524E}" type="parTrans" cxnId="{959A7D43-FC33-A848-8807-14BE3DD7E8B1}">
      <dgm:prSet/>
      <dgm:spPr/>
      <dgm:t>
        <a:bodyPr/>
        <a:lstStyle/>
        <a:p>
          <a:endParaRPr lang="en-US"/>
        </a:p>
      </dgm:t>
    </dgm:pt>
    <dgm:pt modelId="{B20AC581-85E0-EA4B-B5CB-356EFD473282}" type="sibTrans" cxnId="{959A7D43-FC33-A848-8807-14BE3DD7E8B1}">
      <dgm:prSet/>
      <dgm:spPr/>
      <dgm:t>
        <a:bodyPr/>
        <a:lstStyle/>
        <a:p>
          <a:endParaRPr lang="en-US"/>
        </a:p>
      </dgm:t>
    </dgm:pt>
    <dgm:pt modelId="{E2236A9D-E537-DC4D-B4F8-1C78A67C5725}">
      <dgm:prSet/>
      <dgm:spPr/>
      <dgm:t>
        <a:bodyPr/>
        <a:lstStyle/>
        <a:p>
          <a:r>
            <a:rPr lang="en-US" dirty="0"/>
            <a:t>The Neutrality Act of 1939 expanded “cash-and-carry” to include the </a:t>
          </a:r>
          <a:r>
            <a:rPr lang="en-US" b="1" dirty="0"/>
            <a:t>sale of arms</a:t>
          </a:r>
          <a:r>
            <a:rPr lang="en-US" dirty="0"/>
            <a:t>. </a:t>
          </a:r>
        </a:p>
      </dgm:t>
    </dgm:pt>
    <dgm:pt modelId="{90DA75CC-7B13-6445-83A8-90DCE618067A}" type="parTrans" cxnId="{260BC6FA-B530-6747-8F79-F951D482ACFB}">
      <dgm:prSet/>
      <dgm:spPr/>
      <dgm:t>
        <a:bodyPr/>
        <a:lstStyle/>
        <a:p>
          <a:endParaRPr lang="en-US"/>
        </a:p>
      </dgm:t>
    </dgm:pt>
    <dgm:pt modelId="{51AFA303-F9B6-9D49-A280-433FAEA455F2}" type="sibTrans" cxnId="{260BC6FA-B530-6747-8F79-F951D482ACFB}">
      <dgm:prSet/>
      <dgm:spPr/>
      <dgm:t>
        <a:bodyPr/>
        <a:lstStyle/>
        <a:p>
          <a:endParaRPr lang="en-US"/>
        </a:p>
      </dgm:t>
    </dgm:pt>
    <dgm:pt modelId="{B92F503F-9C7A-1442-A7B5-36B3D9F9F835}" type="pres">
      <dgm:prSet presAssocID="{63EDCDA6-4E7E-7C4C-A0D8-90B3724EC433}" presName="diagram" presStyleCnt="0">
        <dgm:presLayoutVars>
          <dgm:dir/>
          <dgm:resizeHandles val="exact"/>
        </dgm:presLayoutVars>
      </dgm:prSet>
      <dgm:spPr/>
    </dgm:pt>
    <dgm:pt modelId="{BE38B38A-0D5E-BF4E-AC41-8440613406E3}" type="pres">
      <dgm:prSet presAssocID="{2340B7E3-A189-ED40-9DD6-D8E42C0804BF}" presName="node" presStyleLbl="node1" presStyleIdx="0" presStyleCnt="3">
        <dgm:presLayoutVars>
          <dgm:bulletEnabled val="1"/>
        </dgm:presLayoutVars>
      </dgm:prSet>
      <dgm:spPr/>
    </dgm:pt>
    <dgm:pt modelId="{FCF1F422-3AC4-6149-9C00-3DD14B57E132}" type="pres">
      <dgm:prSet presAssocID="{55CCE36D-0080-124C-A634-057CCC6AA1E0}" presName="sibTrans" presStyleCnt="0"/>
      <dgm:spPr/>
    </dgm:pt>
    <dgm:pt modelId="{7A50C126-1532-9549-8838-9846A08B6884}" type="pres">
      <dgm:prSet presAssocID="{FB45C72B-8484-124B-9882-E93C87943FA4}" presName="node" presStyleLbl="node1" presStyleIdx="1" presStyleCnt="3">
        <dgm:presLayoutVars>
          <dgm:bulletEnabled val="1"/>
        </dgm:presLayoutVars>
      </dgm:prSet>
      <dgm:spPr/>
    </dgm:pt>
    <dgm:pt modelId="{65825BDA-C54F-FC40-91C0-A5FAD991811D}" type="pres">
      <dgm:prSet presAssocID="{B20AC581-85E0-EA4B-B5CB-356EFD473282}" presName="sibTrans" presStyleCnt="0"/>
      <dgm:spPr/>
    </dgm:pt>
    <dgm:pt modelId="{2DFC9F80-4A02-4948-9D4F-850A9EE644FB}" type="pres">
      <dgm:prSet presAssocID="{E2236A9D-E537-DC4D-B4F8-1C78A67C5725}" presName="node" presStyleLbl="node1" presStyleIdx="2" presStyleCnt="3">
        <dgm:presLayoutVars>
          <dgm:bulletEnabled val="1"/>
        </dgm:presLayoutVars>
      </dgm:prSet>
      <dgm:spPr/>
    </dgm:pt>
  </dgm:ptLst>
  <dgm:cxnLst>
    <dgm:cxn modelId="{843D1223-8908-0F4E-9AE1-CAF18DF24673}" srcId="{63EDCDA6-4E7E-7C4C-A0D8-90B3724EC433}" destId="{2340B7E3-A189-ED40-9DD6-D8E42C0804BF}" srcOrd="0" destOrd="0" parTransId="{C25717DB-1CB4-0244-AF4C-B6AD23F48718}" sibTransId="{55CCE36D-0080-124C-A634-057CCC6AA1E0}"/>
    <dgm:cxn modelId="{9E09C15F-716F-D749-BC4D-7162469781D6}" type="presOf" srcId="{63EDCDA6-4E7E-7C4C-A0D8-90B3724EC433}" destId="{B92F503F-9C7A-1442-A7B5-36B3D9F9F835}" srcOrd="0" destOrd="0" presId="urn:microsoft.com/office/officeart/2005/8/layout/default"/>
    <dgm:cxn modelId="{959A7D43-FC33-A848-8807-14BE3DD7E8B1}" srcId="{63EDCDA6-4E7E-7C4C-A0D8-90B3724EC433}" destId="{FB45C72B-8484-124B-9882-E93C87943FA4}" srcOrd="1" destOrd="0" parTransId="{0DA4B46E-B7ED-A94D-BBCA-926B9E65524E}" sibTransId="{B20AC581-85E0-EA4B-B5CB-356EFD473282}"/>
    <dgm:cxn modelId="{CFD37B8F-FC7F-3740-AA50-547FFE2FC701}" type="presOf" srcId="{FB45C72B-8484-124B-9882-E93C87943FA4}" destId="{7A50C126-1532-9549-8838-9846A08B6884}" srcOrd="0" destOrd="0" presId="urn:microsoft.com/office/officeart/2005/8/layout/default"/>
    <dgm:cxn modelId="{2830BAC1-16E1-0242-99FA-65E6CD7EAA23}" type="presOf" srcId="{E2236A9D-E537-DC4D-B4F8-1C78A67C5725}" destId="{2DFC9F80-4A02-4948-9D4F-850A9EE644FB}" srcOrd="0" destOrd="0" presId="urn:microsoft.com/office/officeart/2005/8/layout/default"/>
    <dgm:cxn modelId="{9C6008F7-3517-3A4C-B5EE-945339570B7B}" type="presOf" srcId="{2340B7E3-A189-ED40-9DD6-D8E42C0804BF}" destId="{BE38B38A-0D5E-BF4E-AC41-8440613406E3}" srcOrd="0" destOrd="0" presId="urn:microsoft.com/office/officeart/2005/8/layout/default"/>
    <dgm:cxn modelId="{260BC6FA-B530-6747-8F79-F951D482ACFB}" srcId="{63EDCDA6-4E7E-7C4C-A0D8-90B3724EC433}" destId="{E2236A9D-E537-DC4D-B4F8-1C78A67C5725}" srcOrd="2" destOrd="0" parTransId="{90DA75CC-7B13-6445-83A8-90DCE618067A}" sibTransId="{51AFA303-F9B6-9D49-A280-433FAEA455F2}"/>
    <dgm:cxn modelId="{62A5071C-7504-E047-9155-8932BB688725}" type="presParOf" srcId="{B92F503F-9C7A-1442-A7B5-36B3D9F9F835}" destId="{BE38B38A-0D5E-BF4E-AC41-8440613406E3}" srcOrd="0" destOrd="0" presId="urn:microsoft.com/office/officeart/2005/8/layout/default"/>
    <dgm:cxn modelId="{13F75AA8-7508-D245-893B-1C64FBB22BB1}" type="presParOf" srcId="{B92F503F-9C7A-1442-A7B5-36B3D9F9F835}" destId="{FCF1F422-3AC4-6149-9C00-3DD14B57E132}" srcOrd="1" destOrd="0" presId="urn:microsoft.com/office/officeart/2005/8/layout/default"/>
    <dgm:cxn modelId="{8408E969-F291-0D46-818A-A45A50953BC8}" type="presParOf" srcId="{B92F503F-9C7A-1442-A7B5-36B3D9F9F835}" destId="{7A50C126-1532-9549-8838-9846A08B6884}" srcOrd="2" destOrd="0" presId="urn:microsoft.com/office/officeart/2005/8/layout/default"/>
    <dgm:cxn modelId="{68D4F38B-53E8-2F47-B0F3-A4BCF26057A0}" type="presParOf" srcId="{B92F503F-9C7A-1442-A7B5-36B3D9F9F835}" destId="{65825BDA-C54F-FC40-91C0-A5FAD991811D}" srcOrd="3" destOrd="0" presId="urn:microsoft.com/office/officeart/2005/8/layout/default"/>
    <dgm:cxn modelId="{C25724F6-5A1D-994C-9B90-C330E56E05D1}" type="presParOf" srcId="{B92F503F-9C7A-1442-A7B5-36B3D9F9F835}" destId="{2DFC9F80-4A02-4948-9D4F-850A9EE644F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8B38A-0D5E-BF4E-AC41-8440613406E3}">
      <dsp:nvSpPr>
        <dsp:cNvPr id="0" name=""/>
        <dsp:cNvSpPr/>
      </dsp:nvSpPr>
      <dsp:spPr>
        <a:xfrm>
          <a:off x="0" y="996190"/>
          <a:ext cx="3346450" cy="2007869"/>
        </a:xfrm>
        <a:prstGeom prst="rect">
          <a:avLst/>
        </a:prstGeom>
        <a:gradFill rotWithShape="0">
          <a:gsLst>
            <a:gs pos="0">
              <a:schemeClr val="accent3">
                <a:alpha val="90000"/>
                <a:hueOff val="0"/>
                <a:satOff val="0"/>
                <a:lumOff val="0"/>
                <a:alphaOff val="0"/>
                <a:lumMod val="110000"/>
                <a:satMod val="105000"/>
                <a:tint val="67000"/>
              </a:schemeClr>
            </a:gs>
            <a:gs pos="50000">
              <a:schemeClr val="accent3">
                <a:alpha val="90000"/>
                <a:hueOff val="0"/>
                <a:satOff val="0"/>
                <a:lumOff val="0"/>
                <a:alphaOff val="0"/>
                <a:lumMod val="105000"/>
                <a:satMod val="103000"/>
                <a:tint val="73000"/>
              </a:schemeClr>
            </a:gs>
            <a:gs pos="100000">
              <a:schemeClr val="accent3">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 Neutrality Acts of 1935–1937 aimed at </a:t>
          </a:r>
          <a:r>
            <a:rPr lang="en-US" sz="2300" b="1" kern="1200" dirty="0"/>
            <a:t>keeping the United States out of the war</a:t>
          </a:r>
          <a:r>
            <a:rPr lang="en-US" sz="2300" kern="1200" dirty="0"/>
            <a:t>. </a:t>
          </a:r>
        </a:p>
      </dsp:txBody>
      <dsp:txXfrm>
        <a:off x="0" y="996190"/>
        <a:ext cx="3346450" cy="2007869"/>
      </dsp:txXfrm>
    </dsp:sp>
    <dsp:sp modelId="{7A50C126-1532-9549-8838-9846A08B6884}">
      <dsp:nvSpPr>
        <dsp:cNvPr id="0" name=""/>
        <dsp:cNvSpPr/>
      </dsp:nvSpPr>
      <dsp:spPr>
        <a:xfrm>
          <a:off x="3681095" y="996190"/>
          <a:ext cx="3346450" cy="2007869"/>
        </a:xfrm>
        <a:prstGeom prst="rect">
          <a:avLst/>
        </a:prstGeom>
        <a:gradFill rotWithShape="0">
          <a:gsLst>
            <a:gs pos="0">
              <a:schemeClr val="accent3">
                <a:alpha val="90000"/>
                <a:hueOff val="0"/>
                <a:satOff val="0"/>
                <a:lumOff val="0"/>
                <a:alphaOff val="-20000"/>
                <a:lumMod val="110000"/>
                <a:satMod val="105000"/>
                <a:tint val="67000"/>
              </a:schemeClr>
            </a:gs>
            <a:gs pos="50000">
              <a:schemeClr val="accent3">
                <a:alpha val="90000"/>
                <a:hueOff val="0"/>
                <a:satOff val="0"/>
                <a:lumOff val="0"/>
                <a:alphaOff val="-20000"/>
                <a:lumMod val="105000"/>
                <a:satMod val="103000"/>
                <a:tint val="73000"/>
              </a:schemeClr>
            </a:gs>
            <a:gs pos="100000">
              <a:schemeClr val="accent3">
                <a:alpha val="90000"/>
                <a:hueOff val="0"/>
                <a:satOff val="0"/>
                <a:lumOff val="0"/>
                <a:alphaOff val="-2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 Neutrality Act of 1937 allowed Americans to sell non-military goods to countries at war on a “</a:t>
          </a:r>
          <a:r>
            <a:rPr lang="en-US" sz="2300" b="1" kern="1200" dirty="0"/>
            <a:t>cash-and-carry</a:t>
          </a:r>
          <a:r>
            <a:rPr lang="en-US" sz="2300" kern="1200" dirty="0"/>
            <a:t>” basis. </a:t>
          </a:r>
        </a:p>
      </dsp:txBody>
      <dsp:txXfrm>
        <a:off x="3681095" y="996190"/>
        <a:ext cx="3346450" cy="2007869"/>
      </dsp:txXfrm>
    </dsp:sp>
    <dsp:sp modelId="{2DFC9F80-4A02-4948-9D4F-850A9EE644FB}">
      <dsp:nvSpPr>
        <dsp:cNvPr id="0" name=""/>
        <dsp:cNvSpPr/>
      </dsp:nvSpPr>
      <dsp:spPr>
        <a:xfrm>
          <a:off x="7362190" y="996190"/>
          <a:ext cx="3346450" cy="2007869"/>
        </a:xfrm>
        <a:prstGeom prst="rect">
          <a:avLst/>
        </a:prstGeom>
        <a:gradFill rotWithShape="0">
          <a:gsLst>
            <a:gs pos="0">
              <a:schemeClr val="accent3">
                <a:alpha val="90000"/>
                <a:hueOff val="0"/>
                <a:satOff val="0"/>
                <a:lumOff val="0"/>
                <a:alphaOff val="-40000"/>
                <a:lumMod val="110000"/>
                <a:satMod val="105000"/>
                <a:tint val="67000"/>
              </a:schemeClr>
            </a:gs>
            <a:gs pos="50000">
              <a:schemeClr val="accent3">
                <a:alpha val="90000"/>
                <a:hueOff val="0"/>
                <a:satOff val="0"/>
                <a:lumOff val="0"/>
                <a:alphaOff val="-40000"/>
                <a:lumMod val="105000"/>
                <a:satMod val="103000"/>
                <a:tint val="73000"/>
              </a:schemeClr>
            </a:gs>
            <a:gs pos="100000">
              <a:schemeClr val="accent3">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 Neutrality Act of 1939 expanded “cash-and-carry” to include the </a:t>
          </a:r>
          <a:r>
            <a:rPr lang="en-US" sz="2300" b="1" kern="1200" dirty="0"/>
            <a:t>sale of arms</a:t>
          </a:r>
          <a:r>
            <a:rPr lang="en-US" sz="2300" kern="1200" dirty="0"/>
            <a:t>. </a:t>
          </a:r>
        </a:p>
      </dsp:txBody>
      <dsp:txXfrm>
        <a:off x="7362190" y="996190"/>
        <a:ext cx="3346450" cy="20078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8D1615-B2A4-BCA3-845C-DBEA0EDEDF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C27656-D1BE-FF73-8BBC-F7E31E8FE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9747B9-DF1E-5241-8806-53699795AE23}" type="datetimeFigureOut">
              <a:rPr lang="en-US" smtClean="0"/>
              <a:t>2/16/2025</a:t>
            </a:fld>
            <a:endParaRPr lang="en-US"/>
          </a:p>
        </p:txBody>
      </p:sp>
      <p:sp>
        <p:nvSpPr>
          <p:cNvPr id="4" name="Footer Placeholder 3">
            <a:extLst>
              <a:ext uri="{FF2B5EF4-FFF2-40B4-BE49-F238E27FC236}">
                <a16:creationId xmlns:a16="http://schemas.microsoft.com/office/drawing/2014/main" id="{F758435B-6BD1-04BC-2096-A6F24C50E2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EB2804-5D75-FAB4-627E-66C883E4B3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5521D8-676A-8B43-9DC0-03BF1138AF34}" type="slidenum">
              <a:rPr lang="en-US" smtClean="0"/>
              <a:t>‹#›</a:t>
            </a:fld>
            <a:endParaRPr lang="en-US"/>
          </a:p>
        </p:txBody>
      </p:sp>
    </p:spTree>
    <p:extLst>
      <p:ext uri="{BB962C8B-B14F-4D97-AF65-F5344CB8AC3E}">
        <p14:creationId xmlns:p14="http://schemas.microsoft.com/office/powerpoint/2010/main" val="3881402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ADD82-7C41-6E4F-9282-056D7190046A}"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3A5B2-5531-114C-89A7-9ED6392C5768}" type="slidenum">
              <a:rPr lang="en-US" smtClean="0"/>
              <a:t>‹#›</a:t>
            </a:fld>
            <a:endParaRPr lang="en-US"/>
          </a:p>
        </p:txBody>
      </p:sp>
    </p:spTree>
    <p:extLst>
      <p:ext uri="{BB962C8B-B14F-4D97-AF65-F5344CB8AC3E}">
        <p14:creationId xmlns:p14="http://schemas.microsoft.com/office/powerpoint/2010/main" val="35760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a:t>
            </a:r>
            <a:r>
              <a:rPr lang="en-US" dirty="0" err="1"/>
              <a:t>commons.wikimedia.org</a:t>
            </a:r>
            <a:r>
              <a:rPr lang="en-US" dirty="0"/>
              <a:t>/wiki/File:Row_of_men_at_the_New_York_City_docks_out_of_work_during_the_depression,_1934_-_NARA_-_518288.jpg#/media/File:Row_of_men_at_the_New_York_City_docks_out_of_work_during_the_depression,_1934_-_NARA_-_518288.jpg</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Voca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E23E-066A-ACD9-401F-7F3FE9529D4E}"/>
              </a:ext>
            </a:extLst>
          </p:cNvPr>
          <p:cNvSpPr>
            <a:spLocks noGrp="1"/>
          </p:cNvSpPr>
          <p:nvPr>
            <p:ph type="title" hasCustomPrompt="1"/>
          </p:nvPr>
        </p:nvSpPr>
        <p:spPr/>
        <p:txBody>
          <a:bodyPr/>
          <a:lstStyle>
            <a:lvl1pPr algn="ctr">
              <a:defRPr/>
            </a:lvl1pPr>
          </a:lstStyle>
          <a:p>
            <a:r>
              <a:rPr lang="en-US" sz="3600" dirty="0">
                <a:latin typeface="Bree Serif"/>
                <a:ea typeface="Bree Serif"/>
                <a:cs typeface="Bree Serif"/>
                <a:sym typeface="Bree Serif"/>
              </a:rPr>
              <a:t>Names and Terms You Should Know</a:t>
            </a:r>
            <a:endParaRPr lang="en-US" dirty="0"/>
          </a:p>
        </p:txBody>
      </p:sp>
      <p:sp>
        <p:nvSpPr>
          <p:cNvPr id="3" name="Content Placeholder 2">
            <a:extLst>
              <a:ext uri="{FF2B5EF4-FFF2-40B4-BE49-F238E27FC236}">
                <a16:creationId xmlns:a16="http://schemas.microsoft.com/office/drawing/2014/main" id="{CB1F188C-5F12-48ED-B437-6F982527E1FD}"/>
              </a:ext>
            </a:extLst>
          </p:cNvPr>
          <p:cNvSpPr>
            <a:spLocks noGrp="1"/>
          </p:cNvSpPr>
          <p:nvPr>
            <p:ph sz="half" idx="1"/>
          </p:nvPr>
        </p:nvSpPr>
        <p:spPr>
          <a:xfrm>
            <a:off x="838200" y="1825625"/>
            <a:ext cx="5181600" cy="4351338"/>
          </a:xfrm>
        </p:spPr>
        <p:txBody>
          <a:bodyPr>
            <a:normAutofit/>
          </a:bodyPr>
          <a:lstStyle>
            <a:lvl1pPr>
              <a:defRPr sz="1800">
                <a:solidFill>
                  <a:schemeClr val="tx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DEEE33D7-9BD9-C2A3-40E6-D069DF4B9BB0}"/>
              </a:ext>
            </a:extLst>
          </p:cNvPr>
          <p:cNvSpPr>
            <a:spLocks noGrp="1"/>
          </p:cNvSpPr>
          <p:nvPr>
            <p:ph sz="half" idx="2"/>
          </p:nvPr>
        </p:nvSpPr>
        <p:spPr>
          <a:xfrm>
            <a:off x="6172200" y="1825625"/>
            <a:ext cx="5181600" cy="4351338"/>
          </a:xfrm>
        </p:spPr>
        <p:txBody>
          <a:bodyPr>
            <a:normAutofit/>
          </a:bodyPr>
          <a:lstStyle>
            <a:lvl1pPr>
              <a:defRPr sz="1800">
                <a:solidFill>
                  <a:schemeClr val="tx1"/>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AFD14B2-B0CA-4967-9E11-B3D1A472734D}"/>
              </a:ext>
            </a:extLst>
          </p:cNvPr>
          <p:cNvSpPr>
            <a:spLocks noGrp="1" noRot="1" noMove="1" noResize="1" noEditPoints="1" noAdjustHandles="1" noChangeArrowheads="1" noChangeShapeType="1"/>
          </p:cNvSpPr>
          <p:nvPr>
            <p:ph type="dt" sz="half" idx="10"/>
          </p:nvPr>
        </p:nvSpPr>
        <p:spPr>
          <a:xfrm>
            <a:off x="838200" y="6356350"/>
            <a:ext cx="341884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rPr>
              <a:t>Chapter 15: America in World War II</a:t>
            </a:r>
          </a:p>
        </p:txBody>
      </p:sp>
      <p:sp>
        <p:nvSpPr>
          <p:cNvPr id="7" name="Slide Number Placeholder 6">
            <a:extLst>
              <a:ext uri="{FF2B5EF4-FFF2-40B4-BE49-F238E27FC236}">
                <a16:creationId xmlns:a16="http://schemas.microsoft.com/office/drawing/2014/main" id="{34D55A4F-0DD4-ABA0-9255-C87733C28DE1}"/>
              </a:ext>
            </a:extLst>
          </p:cNvPr>
          <p:cNvSpPr>
            <a:spLocks noGrp="1"/>
          </p:cNvSpPr>
          <p:nvPr>
            <p:ph type="sldNum" sz="quarter" idx="12"/>
          </p:nvPr>
        </p:nvSpPr>
        <p:spPr/>
        <p:txBody>
          <a:bodyPr/>
          <a:lstStyle/>
          <a:p>
            <a:fld id="{6AC54FAE-8302-4243-A9D8-D98FAC6724B0}" type="slidenum">
              <a:rPr lang="en-US" smtClean="0"/>
              <a:t>‹#›</a:t>
            </a:fld>
            <a:endParaRPr lang="en-US" dirty="0"/>
          </a:p>
        </p:txBody>
      </p:sp>
    </p:spTree>
    <p:extLst>
      <p:ext uri="{BB962C8B-B14F-4D97-AF65-F5344CB8AC3E}">
        <p14:creationId xmlns:p14="http://schemas.microsoft.com/office/powerpoint/2010/main" val="22841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ree Voca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E23E-066A-ACD9-401F-7F3FE9529D4E}"/>
              </a:ext>
            </a:extLst>
          </p:cNvPr>
          <p:cNvSpPr>
            <a:spLocks noGrp="1"/>
          </p:cNvSpPr>
          <p:nvPr>
            <p:ph type="title" hasCustomPrompt="1"/>
          </p:nvPr>
        </p:nvSpPr>
        <p:spPr/>
        <p:txBody>
          <a:bodyPr/>
          <a:lstStyle>
            <a:lvl1pPr algn="ctr">
              <a:defRPr/>
            </a:lvl1pPr>
          </a:lstStyle>
          <a:p>
            <a:r>
              <a:rPr lang="en-US" sz="3600" dirty="0">
                <a:latin typeface="Bree Serif"/>
                <a:ea typeface="Bree Serif"/>
                <a:cs typeface="Bree Serif"/>
                <a:sym typeface="Bree Serif"/>
              </a:rPr>
              <a:t>Names and Terms You Should Know</a:t>
            </a:r>
            <a:endParaRPr lang="en-US" dirty="0"/>
          </a:p>
        </p:txBody>
      </p:sp>
      <p:sp>
        <p:nvSpPr>
          <p:cNvPr id="3" name="Content Placeholder 2">
            <a:extLst>
              <a:ext uri="{FF2B5EF4-FFF2-40B4-BE49-F238E27FC236}">
                <a16:creationId xmlns:a16="http://schemas.microsoft.com/office/drawing/2014/main" id="{CB1F188C-5F12-48ED-B437-6F982527E1FD}"/>
              </a:ext>
            </a:extLst>
          </p:cNvPr>
          <p:cNvSpPr>
            <a:spLocks noGrp="1"/>
          </p:cNvSpPr>
          <p:nvPr>
            <p:ph sz="half" idx="1" hasCustomPrompt="1"/>
          </p:nvPr>
        </p:nvSpPr>
        <p:spPr>
          <a:xfrm>
            <a:off x="838200" y="1825625"/>
            <a:ext cx="3398520" cy="4351338"/>
          </a:xfrm>
        </p:spPr>
        <p:txBody>
          <a:bodyPr>
            <a:normAutofit/>
          </a:bodyPr>
          <a:lstStyle>
            <a:lvl1pPr>
              <a:defRPr sz="1800">
                <a:solidFill>
                  <a:schemeClr val="tx1"/>
                </a:solidFill>
              </a:defRPr>
            </a:lvl1pPr>
          </a:lstStyle>
          <a:p>
            <a:pPr lvl="0"/>
            <a:r>
              <a:rPr lang="en-US" dirty="0"/>
              <a:t>Item </a:t>
            </a:r>
          </a:p>
        </p:txBody>
      </p:sp>
      <p:sp>
        <p:nvSpPr>
          <p:cNvPr id="4" name="Content Placeholder 3">
            <a:extLst>
              <a:ext uri="{FF2B5EF4-FFF2-40B4-BE49-F238E27FC236}">
                <a16:creationId xmlns:a16="http://schemas.microsoft.com/office/drawing/2014/main" id="{DEEE33D7-9BD9-C2A3-40E6-D069DF4B9BB0}"/>
              </a:ext>
            </a:extLst>
          </p:cNvPr>
          <p:cNvSpPr>
            <a:spLocks noGrp="1"/>
          </p:cNvSpPr>
          <p:nvPr>
            <p:ph sz="half" idx="2"/>
          </p:nvPr>
        </p:nvSpPr>
        <p:spPr>
          <a:xfrm>
            <a:off x="4414520" y="1822450"/>
            <a:ext cx="3398520" cy="4351338"/>
          </a:xfrm>
        </p:spPr>
        <p:txBody>
          <a:bodyPr>
            <a:normAutofit/>
          </a:bodyPr>
          <a:lstStyle>
            <a:lvl1pPr>
              <a:defRPr sz="1800">
                <a:solidFill>
                  <a:schemeClr val="tx1"/>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AFD14B2-B0CA-4967-9E11-B3D1A472734D}"/>
              </a:ext>
            </a:extLst>
          </p:cNvPr>
          <p:cNvSpPr>
            <a:spLocks noGrp="1" noRot="1" noMove="1" noResize="1" noEditPoints="1" noAdjustHandles="1" noChangeArrowheads="1" noChangeShapeType="1"/>
          </p:cNvSpPr>
          <p:nvPr>
            <p:ph type="dt" sz="half" idx="10"/>
          </p:nvPr>
        </p:nvSpPr>
        <p:spPr>
          <a:xfrm>
            <a:off x="838200" y="6356350"/>
            <a:ext cx="341884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rPr>
              <a:t>Chapter 15: America in World War II</a:t>
            </a:r>
          </a:p>
        </p:txBody>
      </p:sp>
      <p:sp>
        <p:nvSpPr>
          <p:cNvPr id="7" name="Slide Number Placeholder 6">
            <a:extLst>
              <a:ext uri="{FF2B5EF4-FFF2-40B4-BE49-F238E27FC236}">
                <a16:creationId xmlns:a16="http://schemas.microsoft.com/office/drawing/2014/main" id="{34D55A4F-0DD4-ABA0-9255-C87733C28DE1}"/>
              </a:ext>
            </a:extLst>
          </p:cNvPr>
          <p:cNvSpPr>
            <a:spLocks noGrp="1"/>
          </p:cNvSpPr>
          <p:nvPr>
            <p:ph type="sldNum" sz="quarter" idx="12"/>
          </p:nvPr>
        </p:nvSpPr>
        <p:spPr/>
        <p:txBody>
          <a:bodyPr/>
          <a:lstStyle/>
          <a:p>
            <a:fld id="{6AC54FAE-8302-4243-A9D8-D98FAC6724B0}" type="slidenum">
              <a:rPr lang="en-US" smtClean="0"/>
              <a:t>‹#›</a:t>
            </a:fld>
            <a:endParaRPr lang="en-US" dirty="0"/>
          </a:p>
        </p:txBody>
      </p:sp>
      <p:sp>
        <p:nvSpPr>
          <p:cNvPr id="6" name="Content Placeholder 3">
            <a:extLst>
              <a:ext uri="{FF2B5EF4-FFF2-40B4-BE49-F238E27FC236}">
                <a16:creationId xmlns:a16="http://schemas.microsoft.com/office/drawing/2014/main" id="{77B2F2FF-70DB-9A11-4561-5E2C16D9801C}"/>
              </a:ext>
            </a:extLst>
          </p:cNvPr>
          <p:cNvSpPr>
            <a:spLocks noGrp="1"/>
          </p:cNvSpPr>
          <p:nvPr>
            <p:ph sz="half" idx="13"/>
          </p:nvPr>
        </p:nvSpPr>
        <p:spPr>
          <a:xfrm>
            <a:off x="7955280" y="1822450"/>
            <a:ext cx="3398520" cy="4351338"/>
          </a:xfrm>
        </p:spPr>
        <p:txBody>
          <a:bodyPr>
            <a:normAutofit/>
          </a:bodyPr>
          <a:lstStyle>
            <a:lvl1pPr>
              <a:defRPr sz="1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5505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GB" dirty="0"/>
              <a:t>Chapter Name |  Subchapter Name</a:t>
            </a:r>
            <a:endParaRPr dirty="0"/>
          </a:p>
        </p:txBody>
      </p:sp>
      <p:sp>
        <p:nvSpPr>
          <p:cNvPr id="15" name="Google Shape;15;p3"/>
          <p:cNvSpPr txBox="1">
            <a:spLocks noGrp="1"/>
          </p:cNvSpPr>
          <p:nvPr>
            <p:ph type="body" idx="1"/>
          </p:nvPr>
        </p:nvSpPr>
        <p:spPr>
          <a:xfrm>
            <a:off x="415600" y="1536633"/>
            <a:ext cx="11360800" cy="4414233"/>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Font typeface="Arial" panose="020B0604020202020204" pitchFamily="34" charset="0"/>
              <a:buChar char="•"/>
              <a:defRPr sz="2000">
                <a:solidFill>
                  <a:schemeClr val="tx1"/>
                </a:solidFill>
                <a:latin typeface="+mn-lt"/>
                <a:ea typeface="Roboto Slab" pitchFamily="2" charset="0"/>
                <a:cs typeface="Roboto Slab" pitchFamily="2"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a:t>Click to edit Master text styles</a:t>
            </a:r>
          </a:p>
        </p:txBody>
      </p:sp>
      <p:sp>
        <p:nvSpPr>
          <p:cNvPr id="16" name="Google Shape;16;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n-lt"/>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
        <p:nvSpPr>
          <p:cNvPr id="2" name="Footer Placeholder 4">
            <a:extLst>
              <a:ext uri="{FF2B5EF4-FFF2-40B4-BE49-F238E27FC236}">
                <a16:creationId xmlns:a16="http://schemas.microsoft.com/office/drawing/2014/main" id="{1E097E63-4CC4-58C0-7AA3-FC788985712A}"/>
              </a:ext>
            </a:extLst>
          </p:cNvPr>
          <p:cNvSpPr>
            <a:spLocks noGrp="1"/>
          </p:cNvSpPr>
          <p:nvPr>
            <p:ph type="ftr" sz="quarter" idx="11"/>
          </p:nvPr>
        </p:nvSpPr>
        <p:spPr>
          <a:xfrm>
            <a:off x="415600" y="6297460"/>
            <a:ext cx="7772400" cy="365125"/>
          </a:xfrm>
          <a:prstGeom prst="rect">
            <a:avLst/>
          </a:prstGeom>
        </p:spPr>
        <p:txBody>
          <a:bodyPr anchor="ctr"/>
          <a:lstStyle>
            <a:lvl1pPr marL="0" marR="0" indent="0" algn="l" defTabSz="914400" rtl="0" eaLnBrk="1" fontAlgn="auto" latinLnBrk="0" hangingPunct="1">
              <a:lnSpc>
                <a:spcPct val="115000"/>
              </a:lnSpc>
              <a:spcBef>
                <a:spcPts val="0"/>
              </a:spcBef>
              <a:spcAft>
                <a:spcPts val="0"/>
              </a:spcAft>
              <a:buClr>
                <a:schemeClr val="dk1"/>
              </a:buClr>
              <a:buSzPts val="900"/>
              <a:buFontTx/>
              <a:buNone/>
              <a:tabLst/>
              <a:defRPr/>
            </a:lvl1pPr>
          </a:lstStyle>
          <a:p>
            <a:r>
              <a:rPr lang="en-US" sz="1400" dirty="0">
                <a:solidFill>
                  <a:srgbClr val="0000FF"/>
                </a:solidFill>
                <a:latin typeface="Bree Serif"/>
                <a:ea typeface="Bree Serif"/>
                <a:cs typeface="Bree Serif"/>
                <a:sym typeface="Bree Serif"/>
              </a:rPr>
              <a:t>Chapter 15: America in World War II</a:t>
            </a:r>
          </a:p>
        </p:txBody>
      </p:sp>
    </p:spTree>
    <p:extLst>
      <p:ext uri="{BB962C8B-B14F-4D97-AF65-F5344CB8AC3E}">
        <p14:creationId xmlns:p14="http://schemas.microsoft.com/office/powerpoint/2010/main" val="2621624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062B4D0-C298-5263-079D-F8A0C518B5B7}"/>
              </a:ext>
            </a:extLst>
          </p:cNvPr>
          <p:cNvSpPr>
            <a:spLocks noGrp="1"/>
          </p:cNvSpPr>
          <p:nvPr>
            <p:ph type="sldNum" sz="quarter" idx="12"/>
          </p:nvPr>
        </p:nvSpPr>
        <p:spPr>
          <a:xfrm>
            <a:off x="8724900" y="6356350"/>
            <a:ext cx="2628900" cy="365125"/>
          </a:xfrm>
        </p:spPr>
        <p:txBody>
          <a:bodyPr/>
          <a:lstStyle/>
          <a:p>
            <a:fld id="{6AC54FAE-8302-4243-A9D8-D98FAC6724B0}" type="slidenum">
              <a:rPr lang="en-US" smtClean="0"/>
              <a:t>‹#›</a:t>
            </a:fld>
            <a:endParaRPr lang="en-US" dirty="0"/>
          </a:p>
        </p:txBody>
      </p:sp>
      <p:sp>
        <p:nvSpPr>
          <p:cNvPr id="8" name="Footer Placeholder 4">
            <a:extLst>
              <a:ext uri="{FF2B5EF4-FFF2-40B4-BE49-F238E27FC236}">
                <a16:creationId xmlns:a16="http://schemas.microsoft.com/office/drawing/2014/main" id="{6A93FA4D-4FAA-395B-46CC-7D3B3FA168B3}"/>
              </a:ext>
            </a:extLst>
          </p:cNvPr>
          <p:cNvSpPr>
            <a:spLocks noGrp="1"/>
          </p:cNvSpPr>
          <p:nvPr>
            <p:ph type="ftr" sz="quarter" idx="11"/>
          </p:nvPr>
        </p:nvSpPr>
        <p:spPr>
          <a:xfrm>
            <a:off x="838200" y="6356350"/>
            <a:ext cx="7772400" cy="365125"/>
          </a:xfrm>
          <a:prstGeom prst="rect">
            <a:avLst/>
          </a:prstGeom>
        </p:spPr>
        <p:txBody>
          <a:bodyPr anchor="ct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z="1400" dirty="0">
                <a:solidFill>
                  <a:srgbClr val="0000FF"/>
                </a:solidFill>
                <a:latin typeface="Bree Serif"/>
                <a:ea typeface="Bree Serif"/>
                <a:cs typeface="Bree Serif"/>
                <a:sym typeface="Bree Serif"/>
              </a:rPr>
              <a:t>Chapter 15: America in World War II</a:t>
            </a:r>
          </a:p>
        </p:txBody>
      </p:sp>
      <p:sp>
        <p:nvSpPr>
          <p:cNvPr id="9" name="Title 1">
            <a:extLst>
              <a:ext uri="{FF2B5EF4-FFF2-40B4-BE49-F238E27FC236}">
                <a16:creationId xmlns:a16="http://schemas.microsoft.com/office/drawing/2014/main" id="{35A4B0F6-EA3B-B86E-ED74-D621CA602736}"/>
              </a:ext>
            </a:extLst>
          </p:cNvPr>
          <p:cNvSpPr>
            <a:spLocks noGrp="1"/>
          </p:cNvSpPr>
          <p:nvPr>
            <p:ph type="title" hasCustomPrompt="1"/>
          </p:nvPr>
        </p:nvSpPr>
        <p:spPr>
          <a:xfrm>
            <a:off x="838200" y="365125"/>
            <a:ext cx="10515600" cy="1325563"/>
          </a:xfrm>
        </p:spPr>
        <p:txBody>
          <a:bodyPr/>
          <a:lstStyle/>
          <a:p>
            <a:r>
              <a:rPr lang="en-GB" dirty="0"/>
              <a:t>Chapter Name |  Subchapter Name</a:t>
            </a:r>
            <a:endParaRPr lang="en-US" dirty="0"/>
          </a:p>
        </p:txBody>
      </p:sp>
    </p:spTree>
    <p:extLst>
      <p:ext uri="{BB962C8B-B14F-4D97-AF65-F5344CB8AC3E}">
        <p14:creationId xmlns:p14="http://schemas.microsoft.com/office/powerpoint/2010/main" val="263640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290BD-7EFD-49AE-4054-6217AD2C0B9E}"/>
              </a:ext>
            </a:extLst>
          </p:cNvPr>
          <p:cNvSpPr>
            <a:spLocks noGrp="1"/>
          </p:cNvSpPr>
          <p:nvPr>
            <p:ph type="title" hasCustomPrompt="1"/>
          </p:nvPr>
        </p:nvSpPr>
        <p:spPr/>
        <p:txBody>
          <a:bodyPr/>
          <a:lstStyle/>
          <a:p>
            <a:r>
              <a:rPr lang="en-GB" dirty="0"/>
              <a:t>Chapter Name |  Subchapter Name</a:t>
            </a:r>
            <a:endParaRPr lang="en-US" dirty="0"/>
          </a:p>
        </p:txBody>
      </p:sp>
      <p:sp>
        <p:nvSpPr>
          <p:cNvPr id="3" name="Content Placeholder 2">
            <a:extLst>
              <a:ext uri="{FF2B5EF4-FFF2-40B4-BE49-F238E27FC236}">
                <a16:creationId xmlns:a16="http://schemas.microsoft.com/office/drawing/2014/main" id="{B97F2B6C-4C26-5D51-8CAE-E26FBBD44E3D}"/>
              </a:ext>
            </a:extLst>
          </p:cNvPr>
          <p:cNvSpPr>
            <a:spLocks noGrp="1"/>
          </p:cNvSpPr>
          <p:nvPr>
            <p:ph idx="1"/>
          </p:nvPr>
        </p:nvSpPr>
        <p:spPr>
          <a:xfrm>
            <a:off x="838200" y="1825625"/>
            <a:ext cx="10515600" cy="410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E017075-9E6B-09B0-5F7E-43AE097ECFC8}"/>
              </a:ext>
            </a:extLst>
          </p:cNvPr>
          <p:cNvSpPr>
            <a:spLocks noGrp="1"/>
          </p:cNvSpPr>
          <p:nvPr>
            <p:ph type="sldNum" sz="quarter" idx="12"/>
          </p:nvPr>
        </p:nvSpPr>
        <p:spPr>
          <a:xfrm>
            <a:off x="8712200" y="6356350"/>
            <a:ext cx="2641600" cy="365125"/>
          </a:xfrm>
        </p:spPr>
        <p:txBody>
          <a:bodyPr/>
          <a:lstStyle/>
          <a:p>
            <a:fld id="{6AC54FAE-8302-4243-A9D8-D98FAC6724B0}" type="slidenum">
              <a:rPr lang="en-US" smtClean="0"/>
              <a:t>‹#›</a:t>
            </a:fld>
            <a:endParaRPr lang="en-US" dirty="0"/>
          </a:p>
        </p:txBody>
      </p:sp>
      <p:sp>
        <p:nvSpPr>
          <p:cNvPr id="4" name="Footer Placeholder 4">
            <a:extLst>
              <a:ext uri="{FF2B5EF4-FFF2-40B4-BE49-F238E27FC236}">
                <a16:creationId xmlns:a16="http://schemas.microsoft.com/office/drawing/2014/main" id="{C74E9253-F652-A2B9-7327-13AB382B66A4}"/>
              </a:ext>
            </a:extLst>
          </p:cNvPr>
          <p:cNvSpPr>
            <a:spLocks noGrp="1"/>
          </p:cNvSpPr>
          <p:nvPr>
            <p:ph type="ftr" sz="quarter" idx="11"/>
          </p:nvPr>
        </p:nvSpPr>
        <p:spPr>
          <a:xfrm>
            <a:off x="838200" y="6356350"/>
            <a:ext cx="7772400" cy="365125"/>
          </a:xfrm>
          <a:prstGeom prst="rect">
            <a:avLst/>
          </a:prstGeom>
        </p:spPr>
        <p:txBody>
          <a:bodyPr anchor="ctr"/>
          <a:lstStyle>
            <a:lvl1pPr marL="0" marR="0" indent="0" algn="l" defTabSz="914400" rtl="0" eaLnBrk="1" fontAlgn="auto" latinLnBrk="0" hangingPunct="1">
              <a:lnSpc>
                <a:spcPct val="115000"/>
              </a:lnSpc>
              <a:spcBef>
                <a:spcPts val="0"/>
              </a:spcBef>
              <a:spcAft>
                <a:spcPts val="0"/>
              </a:spcAft>
              <a:buClr>
                <a:schemeClr val="dk1"/>
              </a:buClr>
              <a:buSzPts val="900"/>
              <a:buFontTx/>
              <a:buNone/>
              <a:tabLst/>
              <a:defRPr/>
            </a:lvl1pPr>
          </a:lstStyle>
          <a:p>
            <a:r>
              <a:rPr lang="en-US" sz="1400" dirty="0">
                <a:solidFill>
                  <a:srgbClr val="0000FF"/>
                </a:solidFill>
                <a:latin typeface="Bree Serif"/>
                <a:ea typeface="Bree Serif"/>
                <a:cs typeface="Bree Serif"/>
                <a:sym typeface="Bree Serif"/>
              </a:rPr>
              <a:t>Chapter 15: America in World War II</a:t>
            </a:r>
          </a:p>
        </p:txBody>
      </p:sp>
    </p:spTree>
    <p:extLst>
      <p:ext uri="{BB962C8B-B14F-4D97-AF65-F5344CB8AC3E}">
        <p14:creationId xmlns:p14="http://schemas.microsoft.com/office/powerpoint/2010/main" val="299192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0FE9-FBC6-E419-A591-C888BD3E441D}"/>
              </a:ext>
            </a:extLst>
          </p:cNvPr>
          <p:cNvSpPr>
            <a:spLocks noGrp="1"/>
          </p:cNvSpPr>
          <p:nvPr>
            <p:ph type="title" hasCustomPrompt="1"/>
          </p:nvPr>
        </p:nvSpPr>
        <p:spPr>
          <a:xfrm>
            <a:off x="839788" y="457200"/>
            <a:ext cx="3932237" cy="1600200"/>
          </a:xfrm>
        </p:spPr>
        <p:txBody>
          <a:bodyPr anchor="b"/>
          <a:lstStyle>
            <a:lvl1pPr>
              <a:defRPr sz="3200"/>
            </a:lvl1pPr>
          </a:lstStyle>
          <a:p>
            <a:r>
              <a:rPr lang="en-GB" dirty="0"/>
              <a:t>Chapter Name |  Subchapter Name</a:t>
            </a:r>
            <a:endParaRPr lang="en-US" dirty="0"/>
          </a:p>
        </p:txBody>
      </p:sp>
      <p:sp>
        <p:nvSpPr>
          <p:cNvPr id="3" name="Content Placeholder 2">
            <a:extLst>
              <a:ext uri="{FF2B5EF4-FFF2-40B4-BE49-F238E27FC236}">
                <a16:creationId xmlns:a16="http://schemas.microsoft.com/office/drawing/2014/main" id="{C0A88510-92BC-FA25-D971-15FD0099D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540A7-A3FE-97BC-EF97-955FDD6F6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2B8026D-C3C9-4C88-BE17-71F46F0065E5}"/>
              </a:ext>
            </a:extLst>
          </p:cNvPr>
          <p:cNvSpPr>
            <a:spLocks noGrp="1"/>
          </p:cNvSpPr>
          <p:nvPr>
            <p:ph type="sldNum" sz="quarter" idx="12"/>
          </p:nvPr>
        </p:nvSpPr>
        <p:spPr>
          <a:xfrm>
            <a:off x="8724900" y="6356350"/>
            <a:ext cx="2628900" cy="365125"/>
          </a:xfrm>
        </p:spPr>
        <p:txBody>
          <a:bodyPr/>
          <a:lstStyle/>
          <a:p>
            <a:fld id="{6AC54FAE-8302-4243-A9D8-D98FAC6724B0}" type="slidenum">
              <a:rPr lang="en-US" smtClean="0"/>
              <a:t>‹#›</a:t>
            </a:fld>
            <a:endParaRPr lang="en-US" dirty="0"/>
          </a:p>
        </p:txBody>
      </p:sp>
      <p:sp>
        <p:nvSpPr>
          <p:cNvPr id="9" name="Footer Placeholder 4">
            <a:extLst>
              <a:ext uri="{FF2B5EF4-FFF2-40B4-BE49-F238E27FC236}">
                <a16:creationId xmlns:a16="http://schemas.microsoft.com/office/drawing/2014/main" id="{0C1F42EB-7E3E-085A-DD55-D18A5DFDF06D}"/>
              </a:ext>
            </a:extLst>
          </p:cNvPr>
          <p:cNvSpPr>
            <a:spLocks noGrp="1"/>
          </p:cNvSpPr>
          <p:nvPr>
            <p:ph type="ftr" sz="quarter" idx="11"/>
          </p:nvPr>
        </p:nvSpPr>
        <p:spPr>
          <a:xfrm>
            <a:off x="838200" y="6356350"/>
            <a:ext cx="7772400" cy="365125"/>
          </a:xfrm>
          <a:prstGeom prst="rect">
            <a:avLst/>
          </a:prstGeom>
        </p:spPr>
        <p:txBody>
          <a:bodyPr anchor="ct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z="1400" dirty="0">
                <a:solidFill>
                  <a:srgbClr val="0000FF"/>
                </a:solidFill>
                <a:latin typeface="Bree Serif"/>
                <a:ea typeface="Bree Serif"/>
                <a:cs typeface="Bree Serif"/>
                <a:sym typeface="Bree Serif"/>
              </a:rPr>
              <a:t>Chapter 15: America in World War II</a:t>
            </a:r>
          </a:p>
        </p:txBody>
      </p:sp>
    </p:spTree>
    <p:extLst>
      <p:ext uri="{BB962C8B-B14F-4D97-AF65-F5344CB8AC3E}">
        <p14:creationId xmlns:p14="http://schemas.microsoft.com/office/powerpoint/2010/main" val="3752701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F38A-A3CE-27BE-201C-3169C9FE6660}"/>
              </a:ext>
            </a:extLst>
          </p:cNvPr>
          <p:cNvSpPr>
            <a:spLocks noGrp="1"/>
          </p:cNvSpPr>
          <p:nvPr>
            <p:ph type="title" hasCustomPrompt="1"/>
          </p:nvPr>
        </p:nvSpPr>
        <p:spPr>
          <a:xfrm>
            <a:off x="839788" y="457200"/>
            <a:ext cx="3932237" cy="1600200"/>
          </a:xfrm>
        </p:spPr>
        <p:txBody>
          <a:bodyPr anchor="b"/>
          <a:lstStyle>
            <a:lvl1pPr>
              <a:defRPr sz="3200"/>
            </a:lvl1pPr>
          </a:lstStyle>
          <a:p>
            <a:r>
              <a:rPr lang="en-GB" dirty="0"/>
              <a:t>Chapter Name |  Subchapter Name</a:t>
            </a:r>
            <a:endParaRPr lang="en-US" dirty="0"/>
          </a:p>
        </p:txBody>
      </p:sp>
      <p:sp>
        <p:nvSpPr>
          <p:cNvPr id="3" name="Picture Placeholder 2">
            <a:extLst>
              <a:ext uri="{FF2B5EF4-FFF2-40B4-BE49-F238E27FC236}">
                <a16:creationId xmlns:a16="http://schemas.microsoft.com/office/drawing/2014/main" id="{B1F29C50-6EE6-00EC-0830-449C59630FA4}"/>
              </a:ext>
            </a:extLst>
          </p:cNvPr>
          <p:cNvSpPr>
            <a:spLocks noGrp="1"/>
          </p:cNvSpPr>
          <p:nvPr>
            <p:ph type="pic" idx="1"/>
          </p:nvPr>
        </p:nvSpPr>
        <p:spPr>
          <a:xfrm>
            <a:off x="5183188" y="987425"/>
            <a:ext cx="6172200" cy="45233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0B87BA3-AB7F-532B-1AC5-6245129CFA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EAFC669-5353-34E2-7C1E-38C21AE0D623}"/>
              </a:ext>
            </a:extLst>
          </p:cNvPr>
          <p:cNvSpPr>
            <a:spLocks noGrp="1"/>
          </p:cNvSpPr>
          <p:nvPr>
            <p:ph type="sldNum" sz="quarter" idx="12"/>
          </p:nvPr>
        </p:nvSpPr>
        <p:spPr>
          <a:xfrm>
            <a:off x="8877300" y="6356350"/>
            <a:ext cx="2476500" cy="365125"/>
          </a:xfrm>
        </p:spPr>
        <p:txBody>
          <a:bodyPr/>
          <a:lstStyle/>
          <a:p>
            <a:fld id="{6AC54FAE-8302-4243-A9D8-D98FAC6724B0}" type="slidenum">
              <a:rPr lang="en-US" smtClean="0"/>
              <a:t>‹#›</a:t>
            </a:fld>
            <a:endParaRPr lang="en-US"/>
          </a:p>
        </p:txBody>
      </p:sp>
      <p:sp>
        <p:nvSpPr>
          <p:cNvPr id="8" name="TextBox 7">
            <a:extLst>
              <a:ext uri="{FF2B5EF4-FFF2-40B4-BE49-F238E27FC236}">
                <a16:creationId xmlns:a16="http://schemas.microsoft.com/office/drawing/2014/main" id="{421C88BD-4E8F-8A56-8B80-956C34D90CD0}"/>
              </a:ext>
            </a:extLst>
          </p:cNvPr>
          <p:cNvSpPr txBox="1"/>
          <p:nvPr userDrawn="1"/>
        </p:nvSpPr>
        <p:spPr>
          <a:xfrm>
            <a:off x="8048180" y="5558671"/>
            <a:ext cx="3304032" cy="369332"/>
          </a:xfrm>
          <a:prstGeom prst="rect">
            <a:avLst/>
          </a:prstGeom>
          <a:noFill/>
        </p:spPr>
        <p:txBody>
          <a:bodyPr wrap="square" rtlCol="0">
            <a:spAutoFit/>
          </a:bodyPr>
          <a:lstStyle/>
          <a:p>
            <a:r>
              <a:rPr lang="en-US" dirty="0">
                <a:latin typeface="Bree Serif" panose="02000503040000020004" pitchFamily="2" charset="77"/>
              </a:rPr>
              <a:t>Picture </a:t>
            </a:r>
            <a:r>
              <a:rPr lang="en-US" dirty="0" err="1">
                <a:latin typeface="Bree Serif" panose="02000503040000020004" pitchFamily="2" charset="77"/>
              </a:rPr>
              <a:t>Titel</a:t>
            </a:r>
            <a:endParaRPr lang="en-US" dirty="0">
              <a:latin typeface="Bree Serif" panose="02000503040000020004" pitchFamily="2" charset="77"/>
            </a:endParaRPr>
          </a:p>
        </p:txBody>
      </p:sp>
      <p:sp>
        <p:nvSpPr>
          <p:cNvPr id="5" name="Footer Placeholder 4">
            <a:extLst>
              <a:ext uri="{FF2B5EF4-FFF2-40B4-BE49-F238E27FC236}">
                <a16:creationId xmlns:a16="http://schemas.microsoft.com/office/drawing/2014/main" id="{5D886AC5-3B45-7637-8ED5-BF14A5FC6365}"/>
              </a:ext>
            </a:extLst>
          </p:cNvPr>
          <p:cNvSpPr>
            <a:spLocks noGrp="1"/>
          </p:cNvSpPr>
          <p:nvPr>
            <p:ph type="ftr" sz="quarter" idx="11"/>
          </p:nvPr>
        </p:nvSpPr>
        <p:spPr>
          <a:xfrm>
            <a:off x="838200" y="6356350"/>
            <a:ext cx="7772400" cy="365125"/>
          </a:xfrm>
          <a:prstGeom prst="rect">
            <a:avLst/>
          </a:prstGeom>
        </p:spPr>
        <p:txBody>
          <a:bodyPr anchor="ctr"/>
          <a:lstStyle>
            <a:lvl1pPr marL="0" marR="0" indent="0" algn="l" defTabSz="914400" rtl="0" eaLnBrk="1" fontAlgn="auto" latinLnBrk="0" hangingPunct="1">
              <a:lnSpc>
                <a:spcPct val="115000"/>
              </a:lnSpc>
              <a:spcBef>
                <a:spcPts val="0"/>
              </a:spcBef>
              <a:spcAft>
                <a:spcPts val="0"/>
              </a:spcAft>
              <a:buClr>
                <a:schemeClr val="dk1"/>
              </a:buClr>
              <a:buSzPts val="900"/>
              <a:buFontTx/>
              <a:buNone/>
              <a:tabLst/>
              <a:defRPr/>
            </a:lvl1pPr>
          </a:lstStyle>
          <a:p>
            <a:r>
              <a:rPr lang="en-US" sz="1400" dirty="0">
                <a:solidFill>
                  <a:srgbClr val="0000FF"/>
                </a:solidFill>
                <a:latin typeface="Bree Serif"/>
                <a:ea typeface="Bree Serif"/>
                <a:cs typeface="Bree Serif"/>
                <a:sym typeface="Bree Serif"/>
              </a:rPr>
              <a:t>Chapter 15: America in World War II</a:t>
            </a:r>
          </a:p>
        </p:txBody>
      </p:sp>
    </p:spTree>
    <p:extLst>
      <p:ext uri="{BB962C8B-B14F-4D97-AF65-F5344CB8AC3E}">
        <p14:creationId xmlns:p14="http://schemas.microsoft.com/office/powerpoint/2010/main" val="186718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
    <p:spTree>
      <p:nvGrpSpPr>
        <p:cNvPr id="1" name=""/>
        <p:cNvGrpSpPr/>
        <p:nvPr/>
      </p:nvGrpSpPr>
      <p:grpSpPr>
        <a:xfrm>
          <a:off x="0" y="0"/>
          <a:ext cx="0" cy="0"/>
          <a:chOff x="0" y="0"/>
          <a:chExt cx="0" cy="0"/>
        </a:xfrm>
      </p:grpSpPr>
      <p:sp>
        <p:nvSpPr>
          <p:cNvPr id="10" name="Google Shape;65;p14">
            <a:extLst>
              <a:ext uri="{FF2B5EF4-FFF2-40B4-BE49-F238E27FC236}">
                <a16:creationId xmlns:a16="http://schemas.microsoft.com/office/drawing/2014/main" id="{61250F3A-DCFF-A1DC-9E0A-D3FBDD606466}"/>
              </a:ext>
            </a:extLst>
          </p:cNvPr>
          <p:cNvSpPr txBox="1"/>
          <p:nvPr userDrawn="1"/>
        </p:nvSpPr>
        <p:spPr>
          <a:xfrm>
            <a:off x="1152923" y="1066433"/>
            <a:ext cx="9590000" cy="1201827"/>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4800"/>
            </a:pPr>
            <a:r>
              <a:rPr lang="en-US" sz="5400" dirty="0">
                <a:solidFill>
                  <a:srgbClr val="BF222D"/>
                </a:solidFill>
                <a:latin typeface="Bree Serif"/>
                <a:ea typeface="Bree Serif"/>
                <a:cs typeface="Bree Serif"/>
                <a:sym typeface="Bree Serif"/>
              </a:rPr>
              <a:t>A Nation Conceived in Liberty</a:t>
            </a:r>
          </a:p>
        </p:txBody>
      </p:sp>
      <p:sp>
        <p:nvSpPr>
          <p:cNvPr id="11" name="Google Shape;66;p14">
            <a:extLst>
              <a:ext uri="{FF2B5EF4-FFF2-40B4-BE49-F238E27FC236}">
                <a16:creationId xmlns:a16="http://schemas.microsoft.com/office/drawing/2014/main" id="{75FBDE81-8E76-7638-A1D3-1D32EF096F73}"/>
              </a:ext>
            </a:extLst>
          </p:cNvPr>
          <p:cNvSpPr txBox="1"/>
          <p:nvPr userDrawn="1"/>
        </p:nvSpPr>
        <p:spPr>
          <a:xfrm>
            <a:off x="1462923" y="2038947"/>
            <a:ext cx="8970000" cy="706307"/>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1950"/>
            </a:pPr>
            <a:r>
              <a:rPr lang="en-US" sz="2600" i="1" dirty="0">
                <a:solidFill>
                  <a:srgbClr val="0000FF"/>
                </a:solidFill>
                <a:latin typeface="Bree Serif"/>
                <a:ea typeface="Bree Serif"/>
                <a:cs typeface="Bree Serif"/>
                <a:sym typeface="Bree Serif"/>
              </a:rPr>
              <a:t>U.S. History for the Georgia EOC Assessment</a:t>
            </a:r>
          </a:p>
        </p:txBody>
      </p:sp>
      <p:sp>
        <p:nvSpPr>
          <p:cNvPr id="12" name="Google Shape;64;p14">
            <a:extLst>
              <a:ext uri="{FF2B5EF4-FFF2-40B4-BE49-F238E27FC236}">
                <a16:creationId xmlns:a16="http://schemas.microsoft.com/office/drawing/2014/main" id="{8EF4D237-075B-BEB5-24C1-1E727D929F06}"/>
              </a:ext>
            </a:extLst>
          </p:cNvPr>
          <p:cNvSpPr txBox="1">
            <a:spLocks/>
          </p:cNvSpPr>
          <p:nvPr userDrawn="1"/>
        </p:nvSpPr>
        <p:spPr>
          <a:xfrm>
            <a:off x="433316" y="6216038"/>
            <a:ext cx="6353563" cy="524800"/>
          </a:xfrm>
          <a:prstGeom prst="rect">
            <a:avLst/>
          </a:prstGeom>
          <a:noFill/>
          <a:ln>
            <a:noFill/>
          </a:ln>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600"/>
              </a:spcBef>
              <a:spcAft>
                <a:spcPts val="600"/>
              </a:spcAft>
              <a:buFont typeface="Arial" panose="020B0604020202020204" pitchFamily="34" charset="0"/>
              <a:buNone/>
              <a:defRPr sz="2400" kern="1200">
                <a:solidFill>
                  <a:schemeClr val="bg1"/>
                </a:solidFill>
                <a:latin typeface="Bree Serif" panose="02000503040000020004" pitchFamily="2" charset="77"/>
                <a:ea typeface="+mn-ea"/>
                <a:cs typeface="+mn-cs"/>
              </a:defRPr>
            </a:lvl1pPr>
            <a:lvl2pPr marL="457200" indent="0" algn="ctr" defTabSz="914400" rtl="0" eaLnBrk="1" latinLnBrk="0" hangingPunct="1">
              <a:lnSpc>
                <a:spcPct val="90000"/>
              </a:lnSpc>
              <a:spcBef>
                <a:spcPts val="600"/>
              </a:spcBef>
              <a:spcAft>
                <a:spcPts val="600"/>
              </a:spcAft>
              <a:buFont typeface="Arial" panose="020B0604020202020204" pitchFamily="34" charset="0"/>
              <a:buNone/>
              <a:defRPr sz="2000" b="0" kern="1200">
                <a:solidFill>
                  <a:schemeClr val="tx1"/>
                </a:solidFill>
                <a:latin typeface="Bree Serif" panose="02000503040000020004" pitchFamily="2" charset="77"/>
                <a:ea typeface="+mn-ea"/>
                <a:cs typeface="+mn-cs"/>
              </a:defRPr>
            </a:lvl2pPr>
            <a:lvl3pPr marL="914400" indent="0" algn="ctr"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Bree Serif" panose="02000503040000020004" pitchFamily="2" charset="77"/>
                <a:ea typeface="+mn-ea"/>
                <a:cs typeface="+mn-cs"/>
              </a:defRPr>
            </a:lvl3pPr>
            <a:lvl4pPr marL="1371600" indent="0" algn="ctr"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Bree Serif" panose="02000503040000020004" pitchFamily="2" charset="77"/>
                <a:ea typeface="+mn-ea"/>
                <a:cs typeface="+mn-cs"/>
              </a:defRPr>
            </a:lvl4pPr>
            <a:lvl5pPr marL="1828800" indent="0" algn="ctr"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Bree Serif" panose="0200050304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0"/>
              </a:spcAft>
              <a:buSzPts val="1018"/>
            </a:pPr>
            <a:r>
              <a:rPr lang="en-US" sz="1100" dirty="0">
                <a:solidFill>
                  <a:srgbClr val="0000FF"/>
                </a:solidFill>
                <a:latin typeface="Bree Serif"/>
                <a:ea typeface="Bree Serif"/>
                <a:cs typeface="Bree Serif"/>
                <a:sym typeface="Bree Serif"/>
              </a:rPr>
              <a:t>Chapter 15: </a:t>
            </a:r>
            <a:r>
              <a:rPr lang="en-US" sz="1100" dirty="0">
                <a:solidFill>
                  <a:schemeClr val="dk1"/>
                </a:solidFill>
                <a:highlight>
                  <a:srgbClr val="FFFF00"/>
                </a:highlight>
                <a:latin typeface="Bree Serif"/>
                <a:ea typeface="Bree Serif"/>
                <a:cs typeface="Bree Serif"/>
                <a:sym typeface="Bree Serif"/>
              </a:rPr>
              <a:t>America in World War II</a:t>
            </a:r>
          </a:p>
          <a:p>
            <a:pPr algn="l">
              <a:lnSpc>
                <a:spcPct val="100000"/>
              </a:lnSpc>
              <a:spcBef>
                <a:spcPts val="0"/>
              </a:spcBef>
              <a:spcAft>
                <a:spcPts val="0"/>
              </a:spcAft>
              <a:buSzPts val="1018"/>
            </a:pPr>
            <a:r>
              <a:rPr lang="en-US" sz="1100" dirty="0">
                <a:solidFill>
                  <a:srgbClr val="0000FF"/>
                </a:solidFill>
                <a:latin typeface="Bree Serif"/>
                <a:ea typeface="Bree Serif"/>
                <a:cs typeface="Bree Serif"/>
                <a:sym typeface="Bree Serif"/>
              </a:rPr>
              <a:t>Chapter 16: </a:t>
            </a:r>
            <a:r>
              <a:rPr lang="en-US" sz="1100" dirty="0">
                <a:solidFill>
                  <a:schemeClr val="dk1"/>
                </a:solidFill>
                <a:latin typeface="Bree Serif"/>
                <a:ea typeface="Bree Serif"/>
                <a:cs typeface="Bree Serif"/>
                <a:sym typeface="Bree Serif"/>
              </a:rPr>
              <a:t>The Truman and Eisenhower Years: Cold War, Prosperity, and Civil Rights</a:t>
            </a:r>
          </a:p>
        </p:txBody>
      </p:sp>
      <p:pic>
        <p:nvPicPr>
          <p:cNvPr id="13" name="Graphic 12">
            <a:extLst>
              <a:ext uri="{FF2B5EF4-FFF2-40B4-BE49-F238E27FC236}">
                <a16:creationId xmlns:a16="http://schemas.microsoft.com/office/drawing/2014/main" id="{934BABCC-7A2B-979A-B677-14B272D17F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379" b="27133"/>
          <a:stretch/>
        </p:blipFill>
        <p:spPr>
          <a:xfrm>
            <a:off x="59271" y="117162"/>
            <a:ext cx="2807304" cy="524800"/>
          </a:xfrm>
          <a:prstGeom prst="rect">
            <a:avLst/>
          </a:prstGeom>
        </p:spPr>
      </p:pic>
      <p:sp>
        <p:nvSpPr>
          <p:cNvPr id="17" name="TextBox 16">
            <a:extLst>
              <a:ext uri="{FF2B5EF4-FFF2-40B4-BE49-F238E27FC236}">
                <a16:creationId xmlns:a16="http://schemas.microsoft.com/office/drawing/2014/main" id="{6B9968CC-1C2A-F95C-A502-F3A663F2F20B}"/>
              </a:ext>
            </a:extLst>
          </p:cNvPr>
          <p:cNvSpPr txBox="1"/>
          <p:nvPr userDrawn="1"/>
        </p:nvSpPr>
        <p:spPr>
          <a:xfrm>
            <a:off x="3215640" y="3487454"/>
            <a:ext cx="6353562"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0000FF"/>
                </a:solidFill>
                <a:effectLst/>
                <a:uLnTx/>
                <a:uFillTx/>
                <a:latin typeface="Bree Serif"/>
                <a:ea typeface="Bree Serif"/>
                <a:cs typeface="Bree Serif"/>
                <a:sym typeface="Bree Serif"/>
              </a:rPr>
              <a:t>America in World War II</a:t>
            </a:r>
          </a:p>
        </p:txBody>
      </p:sp>
    </p:spTree>
    <p:extLst>
      <p:ext uri="{BB962C8B-B14F-4D97-AF65-F5344CB8AC3E}">
        <p14:creationId xmlns:p14="http://schemas.microsoft.com/office/powerpoint/2010/main" val="369214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F809E-C103-E222-3582-CAF370E17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Chapter Name |  Subchapter Name</a:t>
            </a:r>
            <a:endParaRPr lang="en-US" dirty="0"/>
          </a:p>
        </p:txBody>
      </p:sp>
      <p:sp>
        <p:nvSpPr>
          <p:cNvPr id="3" name="Text Placeholder 2">
            <a:extLst>
              <a:ext uri="{FF2B5EF4-FFF2-40B4-BE49-F238E27FC236}">
                <a16:creationId xmlns:a16="http://schemas.microsoft.com/office/drawing/2014/main" id="{563D3B78-D4E0-5740-0955-5AFFF6457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9FA6F2-A541-6AC0-F711-57FB6AEA30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0" lang="en-GB" sz="1467" b="0" i="0" u="none" strike="noStrike" kern="1200" cap="none" spc="0" normalizeH="0" baseline="0" noProof="0" dirty="0">
              <a:ln>
                <a:noFill/>
              </a:ln>
              <a:solidFill>
                <a:srgbClr val="BF222D"/>
              </a:solidFill>
              <a:effectLst/>
              <a:uLnTx/>
              <a:uFillTx/>
              <a:latin typeface="Bree Serif"/>
              <a:ea typeface="Bree Serif"/>
              <a:cs typeface="Bree Serif"/>
              <a:sym typeface="Bree Serif"/>
            </a:endParaRPr>
          </a:p>
        </p:txBody>
      </p:sp>
      <p:sp>
        <p:nvSpPr>
          <p:cNvPr id="6" name="Slide Number Placeholder 5">
            <a:extLst>
              <a:ext uri="{FF2B5EF4-FFF2-40B4-BE49-F238E27FC236}">
                <a16:creationId xmlns:a16="http://schemas.microsoft.com/office/drawing/2014/main" id="{062BEF99-BFE5-79FF-1E31-87A285D77E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C54FAE-8302-4243-A9D8-D98FAC6724B0}" type="slidenum">
              <a:rPr lang="en-US" smtClean="0"/>
              <a:t>‹#›</a:t>
            </a:fld>
            <a:endParaRPr lang="en-US"/>
          </a:p>
        </p:txBody>
      </p:sp>
    </p:spTree>
    <p:extLst>
      <p:ext uri="{BB962C8B-B14F-4D97-AF65-F5344CB8AC3E}">
        <p14:creationId xmlns:p14="http://schemas.microsoft.com/office/powerpoint/2010/main" val="388234211"/>
      </p:ext>
    </p:extLst>
  </p:cSld>
  <p:clrMap bg1="lt1" tx1="dk1" bg2="lt2" tx2="dk2" accent1="accent1" accent2="accent2" accent3="accent3" accent4="accent4" accent5="accent5" accent6="accent6" hlink="hlink" folHlink="folHlink"/>
  <p:sldLayoutIdLst>
    <p:sldLayoutId id="2147483652" r:id="rId1"/>
    <p:sldLayoutId id="2147483661" r:id="rId2"/>
    <p:sldLayoutId id="2147483660" r:id="rId3"/>
    <p:sldLayoutId id="2147483655" r:id="rId4"/>
    <p:sldLayoutId id="2147483650" r:id="rId5"/>
    <p:sldLayoutId id="2147483656" r:id="rId6"/>
    <p:sldLayoutId id="2147483657" r:id="rId7"/>
    <p:sldLayoutId id="2147483649" r:id="rId8"/>
  </p:sldLayoutIdLst>
  <p:hf hdr="0" dt="0"/>
  <p:txStyles>
    <p:titleStyle>
      <a:lvl1pPr algn="l" defTabSz="914400" rtl="0" eaLnBrk="1" latinLnBrk="0" hangingPunct="1">
        <a:lnSpc>
          <a:spcPct val="90000"/>
        </a:lnSpc>
        <a:spcBef>
          <a:spcPct val="0"/>
        </a:spcBef>
        <a:buNone/>
        <a:defRPr sz="3600" b="0" i="0" kern="1200">
          <a:solidFill>
            <a:srgbClr val="0000FF"/>
          </a:solidFill>
          <a:latin typeface="Bree Serif" panose="02000503040000020004" pitchFamily="2" charset="77"/>
          <a:ea typeface="+mj-ea"/>
          <a:cs typeface="+mj-cs"/>
        </a:defRPr>
      </a:lvl1pPr>
    </p:titleStyle>
    <p:body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rgbClr val="C00000"/>
          </a:solidFill>
          <a:latin typeface="Bree Serif" panose="02000503040000020004" pitchFamily="2" charset="77"/>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000" b="0" kern="1200">
          <a:solidFill>
            <a:schemeClr val="tx1"/>
          </a:solidFill>
          <a:latin typeface="Bree Serif" panose="02000503040000020004" pitchFamily="2" charset="77"/>
          <a:ea typeface="+mn-ea"/>
          <a:cs typeface="+mn-cs"/>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Bree Serif" panose="02000503040000020004" pitchFamily="2" charset="77"/>
          <a:ea typeface="+mn-ea"/>
          <a:cs typeface="+mn-cs"/>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1600" kern="1200">
          <a:solidFill>
            <a:schemeClr val="tx1"/>
          </a:solidFill>
          <a:latin typeface="Bree Serif" panose="02000503040000020004" pitchFamily="2" charset="77"/>
          <a:ea typeface="+mn-ea"/>
          <a:cs typeface="+mn-cs"/>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1600" kern="1200">
          <a:solidFill>
            <a:schemeClr val="tx1"/>
          </a:solidFill>
          <a:latin typeface="Bree Serif" panose="0200050304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Shape 53"/>
        <p:cNvGrpSpPr/>
        <p:nvPr/>
      </p:nvGrpSpPr>
      <p:grpSpPr>
        <a:xfrm>
          <a:off x="0" y="0"/>
          <a:ext cx="0" cy="0"/>
          <a:chOff x="0" y="0"/>
          <a:chExt cx="0" cy="0"/>
        </a:xfrm>
      </p:grpSpPr>
      <p:pic>
        <p:nvPicPr>
          <p:cNvPr id="12" name="Picture 2" descr="undefined">
            <a:extLst>
              <a:ext uri="{FF2B5EF4-FFF2-40B4-BE49-F238E27FC236}">
                <a16:creationId xmlns:a16="http://schemas.microsoft.com/office/drawing/2014/main" id="{7A1E54DD-4FE5-0569-B7AD-6B25CF7E2657}"/>
              </a:ext>
            </a:extLst>
          </p:cNvPr>
          <p:cNvPicPr>
            <a:picLocks noChangeAspect="1" noChangeArrowheads="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t="28019"/>
          <a:stretch/>
        </p:blipFill>
        <p:spPr bwMode="auto">
          <a:xfrm>
            <a:off x="0" y="0"/>
            <a:ext cx="12192000" cy="7062562"/>
          </a:xfrm>
          <a:prstGeom prst="rect">
            <a:avLst/>
          </a:prstGeom>
          <a:noFill/>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55" name="Google Shape;55;p13"/>
          <p:cNvSpPr txBox="1">
            <a:spLocks noGrp="1"/>
          </p:cNvSpPr>
          <p:nvPr>
            <p:ph type="ctrTitle" idx="4294967295"/>
          </p:nvPr>
        </p:nvSpPr>
        <p:spPr>
          <a:xfrm>
            <a:off x="1010976" y="2156689"/>
            <a:ext cx="10383787" cy="1772463"/>
          </a:xfrm>
          <a:prstGeom prst="rect">
            <a:avLst/>
          </a:prstGeom>
          <a:noFill/>
          <a:ln>
            <a:noFill/>
          </a:ln>
          <a:effectLst>
            <a:outerShdw blurRad="57150" dist="66675" dir="12780000" algn="bl" rotWithShape="0">
              <a:srgbClr val="000000">
                <a:alpha val="49800"/>
              </a:srgbClr>
            </a:outerShdw>
          </a:effectLst>
        </p:spPr>
        <p:txBody>
          <a:bodyPr spcFirstLastPara="1" vert="horz" wrap="square" lIns="121900" tIns="121900" rIns="121900" bIns="121900" rtlCol="0" anchor="ctr" anchorCtr="0">
            <a:noAutofit/>
          </a:bodyPr>
          <a:lstStyle/>
          <a:p>
            <a:pPr>
              <a:lnSpc>
                <a:spcPct val="100000"/>
              </a:lnSpc>
              <a:spcBef>
                <a:spcPts val="0"/>
              </a:spcBef>
              <a:buSzPts val="5200"/>
            </a:pPr>
            <a:r>
              <a:rPr lang="en-US" sz="7200" dirty="0">
                <a:solidFill>
                  <a:schemeClr val="bg1"/>
                </a:solidFill>
                <a:latin typeface="Bree Serif"/>
                <a:ea typeface="Bree Serif"/>
                <a:cs typeface="Bree Serif"/>
                <a:sym typeface="Bree Serif"/>
              </a:rPr>
              <a:t>America in World War II</a:t>
            </a:r>
            <a:endParaRPr lang="en-US" sz="72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undefined">
            <a:extLst>
              <a:ext uri="{FF2B5EF4-FFF2-40B4-BE49-F238E27FC236}">
                <a16:creationId xmlns:a16="http://schemas.microsoft.com/office/drawing/2014/main" id="{148C7E2F-601E-44E9-13BA-1A9F64163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79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7520B-A79B-5D49-CB15-0C97B6534E7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90000"/>
              </a:lnSpc>
              <a:spcBef>
                <a:spcPct val="0"/>
              </a:spcBef>
            </a:pPr>
            <a:r>
              <a:rPr lang="en-US" dirty="0">
                <a:solidFill>
                  <a:schemeClr val="tx1">
                    <a:lumMod val="85000"/>
                    <a:lumOff val="15000"/>
                  </a:schemeClr>
                </a:solidFill>
              </a:rPr>
              <a:t>America Maintains Neutrality </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0851100-D512-FAE8-A8F2-97ABBE8FD8F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457200">
              <a:spcAft>
                <a:spcPts val="600"/>
              </a:spcAft>
            </a:pPr>
            <a:r>
              <a:rPr lang="en-US" sz="1200" kern="120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B98A667B-F519-FEFD-0D1E-0F90BCFF99E3}"/>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defTabSz="457200">
              <a:spcAft>
                <a:spcPts val="600"/>
              </a:spcAft>
            </a:pPr>
            <a:fld id="{00000000-1234-1234-1234-123412341234}" type="slidenum">
              <a:rPr lang="en-US" sz="1200">
                <a:solidFill>
                  <a:srgbClr val="FFFFFF"/>
                </a:solidFill>
                <a:ea typeface="+mn-ea"/>
                <a:cs typeface="+mn-cs"/>
              </a:rPr>
              <a:pPr defTabSz="457200">
                <a:spcAft>
                  <a:spcPts val="600"/>
                </a:spcAft>
              </a:pPr>
              <a:t>10</a:t>
            </a:fld>
            <a:endParaRPr lang="en-US" sz="1200">
              <a:solidFill>
                <a:srgbClr val="FFFFFF"/>
              </a:solidFill>
              <a:ea typeface="+mn-ea"/>
              <a:cs typeface="+mn-cs"/>
            </a:endParaRPr>
          </a:p>
        </p:txBody>
      </p:sp>
    </p:spTree>
    <p:extLst>
      <p:ext uri="{BB962C8B-B14F-4D97-AF65-F5344CB8AC3E}">
        <p14:creationId xmlns:p14="http://schemas.microsoft.com/office/powerpoint/2010/main" val="1190313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701B-52CC-E197-7B6B-1D2742D670C5}"/>
              </a:ext>
            </a:extLst>
          </p:cNvPr>
          <p:cNvSpPr>
            <a:spLocks noGrp="1"/>
          </p:cNvSpPr>
          <p:nvPr>
            <p:ph type="title"/>
          </p:nvPr>
        </p:nvSpPr>
        <p:spPr/>
        <p:txBody>
          <a:bodyPr>
            <a:normAutofit/>
          </a:bodyPr>
          <a:lstStyle/>
          <a:p>
            <a:r>
              <a:rPr lang="en-US" sz="2800" dirty="0">
                <a:solidFill>
                  <a:srgbClr val="C00000"/>
                </a:solidFill>
              </a:rPr>
              <a:t>The Neutrality Acts of 1935–1937</a:t>
            </a:r>
          </a:p>
        </p:txBody>
      </p:sp>
      <p:sp>
        <p:nvSpPr>
          <p:cNvPr id="4" name="Slide Number Placeholder 3">
            <a:extLst>
              <a:ext uri="{FF2B5EF4-FFF2-40B4-BE49-F238E27FC236}">
                <a16:creationId xmlns:a16="http://schemas.microsoft.com/office/drawing/2014/main" id="{5B14BA98-3EB6-9A95-2E2A-EF1E205616DF}"/>
              </a:ext>
            </a:extLst>
          </p:cNvPr>
          <p:cNvSpPr>
            <a:spLocks noGrp="1"/>
          </p:cNvSpPr>
          <p:nvPr>
            <p:ph type="sldNum" idx="12"/>
          </p:nvPr>
        </p:nvSpPr>
        <p:spPr/>
        <p:txBody>
          <a:bodyPr/>
          <a:lstStyle/>
          <a:p>
            <a:fld id="{00000000-1234-1234-1234-123412341234}" type="slidenum">
              <a:rPr lang="en" smtClean="0"/>
              <a:pPr/>
              <a:t>11</a:t>
            </a:fld>
            <a:endParaRPr lang="en" dirty="0"/>
          </a:p>
        </p:txBody>
      </p:sp>
      <p:sp>
        <p:nvSpPr>
          <p:cNvPr id="5" name="Footer Placeholder 4">
            <a:extLst>
              <a:ext uri="{FF2B5EF4-FFF2-40B4-BE49-F238E27FC236}">
                <a16:creationId xmlns:a16="http://schemas.microsoft.com/office/drawing/2014/main" id="{63E41502-B587-E429-AE44-C517D7600DDD}"/>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graphicFrame>
        <p:nvGraphicFramePr>
          <p:cNvPr id="6" name="Diagram 5">
            <a:extLst>
              <a:ext uri="{FF2B5EF4-FFF2-40B4-BE49-F238E27FC236}">
                <a16:creationId xmlns:a16="http://schemas.microsoft.com/office/drawing/2014/main" id="{9BC88835-C728-775D-ED75-ACCED8B301AE}"/>
              </a:ext>
            </a:extLst>
          </p:cNvPr>
          <p:cNvGraphicFramePr/>
          <p:nvPr>
            <p:extLst>
              <p:ext uri="{D42A27DB-BD31-4B8C-83A1-F6EECF244321}">
                <p14:modId xmlns:p14="http://schemas.microsoft.com/office/powerpoint/2010/main" val="2881331287"/>
              </p:ext>
            </p:extLst>
          </p:nvPr>
        </p:nvGraphicFramePr>
        <p:xfrm>
          <a:off x="817581" y="1589442"/>
          <a:ext cx="10708640" cy="4000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2349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67E85-DFAD-A26F-6856-361E1E062518}"/>
              </a:ext>
            </a:extLst>
          </p:cNvPr>
          <p:cNvSpPr>
            <a:spLocks noGrp="1"/>
          </p:cNvSpPr>
          <p:nvPr>
            <p:ph type="title"/>
          </p:nvPr>
        </p:nvSpPr>
        <p:spPr/>
        <p:txBody>
          <a:bodyPr>
            <a:normAutofit/>
          </a:bodyPr>
          <a:lstStyle/>
          <a:p>
            <a:r>
              <a:rPr lang="en-US" sz="2800" dirty="0">
                <a:solidFill>
                  <a:srgbClr val="C00000"/>
                </a:solidFill>
              </a:rPr>
              <a:t>The Lend-Lease Act of 1941</a:t>
            </a:r>
          </a:p>
        </p:txBody>
      </p:sp>
      <p:sp>
        <p:nvSpPr>
          <p:cNvPr id="3" name="Text Placeholder 2">
            <a:extLst>
              <a:ext uri="{FF2B5EF4-FFF2-40B4-BE49-F238E27FC236}">
                <a16:creationId xmlns:a16="http://schemas.microsoft.com/office/drawing/2014/main" id="{E81B6E0E-BAFA-D2CA-D866-7C34029AFE83}"/>
              </a:ext>
            </a:extLst>
          </p:cNvPr>
          <p:cNvSpPr>
            <a:spLocks noGrp="1"/>
          </p:cNvSpPr>
          <p:nvPr>
            <p:ph type="body" idx="1"/>
          </p:nvPr>
        </p:nvSpPr>
        <p:spPr>
          <a:xfrm>
            <a:off x="415600" y="1536633"/>
            <a:ext cx="5283086" cy="4414233"/>
          </a:xfrm>
        </p:spPr>
        <p:txBody>
          <a:bodyPr/>
          <a:lstStyle/>
          <a:p>
            <a:pPr marL="152396" indent="0">
              <a:buNone/>
            </a:pPr>
            <a:r>
              <a:rPr lang="en-US" dirty="0"/>
              <a:t>In 1941, Roosevelt pushed “Lend-Lease” through Congress: the United States could supply the British with arms, to be paid for or returned after the war. </a:t>
            </a:r>
          </a:p>
        </p:txBody>
      </p:sp>
      <p:sp>
        <p:nvSpPr>
          <p:cNvPr id="4" name="Slide Number Placeholder 3">
            <a:extLst>
              <a:ext uri="{FF2B5EF4-FFF2-40B4-BE49-F238E27FC236}">
                <a16:creationId xmlns:a16="http://schemas.microsoft.com/office/drawing/2014/main" id="{528D2C97-1AD2-7C66-F8E3-90EB4B51E906}"/>
              </a:ext>
            </a:extLst>
          </p:cNvPr>
          <p:cNvSpPr>
            <a:spLocks noGrp="1"/>
          </p:cNvSpPr>
          <p:nvPr>
            <p:ph type="sldNum" idx="12"/>
          </p:nvPr>
        </p:nvSpPr>
        <p:spPr/>
        <p:txBody>
          <a:bodyPr/>
          <a:lstStyle/>
          <a:p>
            <a:fld id="{00000000-1234-1234-1234-123412341234}" type="slidenum">
              <a:rPr lang="en" smtClean="0"/>
              <a:pPr/>
              <a:t>12</a:t>
            </a:fld>
            <a:endParaRPr lang="en" dirty="0"/>
          </a:p>
        </p:txBody>
      </p:sp>
      <p:sp>
        <p:nvSpPr>
          <p:cNvPr id="5" name="Footer Placeholder 4">
            <a:extLst>
              <a:ext uri="{FF2B5EF4-FFF2-40B4-BE49-F238E27FC236}">
                <a16:creationId xmlns:a16="http://schemas.microsoft.com/office/drawing/2014/main" id="{99E42A17-6215-D706-8506-C43A138B9188}"/>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6" name="Picture 5" descr="A red white and blue flag&#10;&#10;Description automatically generated">
            <a:extLst>
              <a:ext uri="{FF2B5EF4-FFF2-40B4-BE49-F238E27FC236}">
                <a16:creationId xmlns:a16="http://schemas.microsoft.com/office/drawing/2014/main" id="{E83083C3-DC19-068F-6AEB-7A723CEE3F12}"/>
              </a:ext>
            </a:extLst>
          </p:cNvPr>
          <p:cNvPicPr>
            <a:picLocks noChangeAspect="1"/>
          </p:cNvPicPr>
          <p:nvPr/>
        </p:nvPicPr>
        <p:blipFill>
          <a:blip r:embed="rId2"/>
          <a:stretch>
            <a:fillRect/>
          </a:stretch>
        </p:blipFill>
        <p:spPr>
          <a:xfrm rot="20481127">
            <a:off x="4849088" y="4324508"/>
            <a:ext cx="2063560" cy="1444046"/>
          </a:xfrm>
          <a:prstGeom prst="rect">
            <a:avLst/>
          </a:prstGeom>
        </p:spPr>
      </p:pic>
      <p:pic>
        <p:nvPicPr>
          <p:cNvPr id="8" name="Picture 2" descr="undefined">
            <a:extLst>
              <a:ext uri="{FF2B5EF4-FFF2-40B4-BE49-F238E27FC236}">
                <a16:creationId xmlns:a16="http://schemas.microsoft.com/office/drawing/2014/main" id="{2E05770F-5B28-A5FD-3EAA-9D4B3CEC5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3048" y="1562560"/>
            <a:ext cx="5691917" cy="449800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92;p17">
            <a:extLst>
              <a:ext uri="{FF2B5EF4-FFF2-40B4-BE49-F238E27FC236}">
                <a16:creationId xmlns:a16="http://schemas.microsoft.com/office/drawing/2014/main" id="{565EA468-3466-4443-37CA-0AC1EC273A1C}"/>
              </a:ext>
            </a:extLst>
          </p:cNvPr>
          <p:cNvSpPr txBox="1"/>
          <p:nvPr/>
        </p:nvSpPr>
        <p:spPr>
          <a:xfrm>
            <a:off x="8480010" y="5552761"/>
            <a:ext cx="3193412" cy="50780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050" u="none" strike="noStrike" cap="none" dirty="0">
                <a:solidFill>
                  <a:srgbClr val="000000"/>
                </a:solidFill>
                <a:highlight>
                  <a:srgbClr val="FBFBFB"/>
                </a:highlight>
                <a:latin typeface="Bree Serif" panose="02000503040000020004" pitchFamily="2" charset="77"/>
                <a:ea typeface="Bree Serif"/>
                <a:cs typeface="Bree Serif"/>
                <a:sym typeface="Bree Serif"/>
              </a:rPr>
              <a:t>In March 1941, President Roosevelt signed a Lend-Lease bill to help Britain and China.</a:t>
            </a:r>
            <a:endParaRPr sz="1050" u="none" strike="noStrike" cap="none" dirty="0">
              <a:solidFill>
                <a:srgbClr val="000000"/>
              </a:solidFill>
              <a:highlight>
                <a:srgbClr val="FBFBFB"/>
              </a:highlight>
              <a:latin typeface="Bree Serif" panose="02000503040000020004" pitchFamily="2" charset="77"/>
              <a:ea typeface="Bree Serif"/>
              <a:cs typeface="Bree Serif"/>
              <a:sym typeface="Bree Serif"/>
            </a:endParaRPr>
          </a:p>
        </p:txBody>
      </p:sp>
    </p:spTree>
    <p:extLst>
      <p:ext uri="{BB962C8B-B14F-4D97-AF65-F5344CB8AC3E}">
        <p14:creationId xmlns:p14="http://schemas.microsoft.com/office/powerpoint/2010/main" val="42573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6A21722-1DA0-7B4A-7ED3-C9D716DEC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227" b="357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2A035-0802-BFBC-3B6F-81205CE201E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90000"/>
              </a:lnSpc>
              <a:spcBef>
                <a:spcPct val="0"/>
              </a:spcBef>
            </a:pPr>
            <a:r>
              <a:rPr lang="en-US">
                <a:solidFill>
                  <a:schemeClr val="tx1">
                    <a:lumMod val="85000"/>
                    <a:lumOff val="15000"/>
                  </a:schemeClr>
                </a:solidFill>
                <a:latin typeface="+mj-lt"/>
              </a:rPr>
              <a:t>The Japanese Attack on Pearl Harbor</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C7C1A12-96FB-8A7E-7246-83155DDA6FA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457200">
              <a:spcAft>
                <a:spcPts val="600"/>
              </a:spcAft>
            </a:pPr>
            <a:r>
              <a:rPr lang="en-US" sz="1200" kern="120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D03039B1-74BE-4C0E-33A1-B6DC280968BF}"/>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defTabSz="457200">
              <a:spcAft>
                <a:spcPts val="600"/>
              </a:spcAft>
            </a:pPr>
            <a:fld id="{00000000-1234-1234-1234-123412341234}" type="slidenum">
              <a:rPr lang="en-US" sz="1200">
                <a:solidFill>
                  <a:srgbClr val="FFFFFF"/>
                </a:solidFill>
                <a:ea typeface="+mn-ea"/>
                <a:cs typeface="+mn-cs"/>
              </a:rPr>
              <a:pPr defTabSz="457200">
                <a:spcAft>
                  <a:spcPts val="600"/>
                </a:spcAft>
              </a:pPr>
              <a:t>13</a:t>
            </a:fld>
            <a:endParaRPr lang="en-US" sz="1200">
              <a:solidFill>
                <a:srgbClr val="FFFFFF"/>
              </a:solidFill>
              <a:ea typeface="+mn-ea"/>
              <a:cs typeface="+mn-cs"/>
            </a:endParaRPr>
          </a:p>
        </p:txBody>
      </p:sp>
    </p:spTree>
    <p:extLst>
      <p:ext uri="{BB962C8B-B14F-4D97-AF65-F5344CB8AC3E}">
        <p14:creationId xmlns:p14="http://schemas.microsoft.com/office/powerpoint/2010/main" val="3979269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547B-3EE2-EDC8-DAA2-95FC808DB16A}"/>
              </a:ext>
            </a:extLst>
          </p:cNvPr>
          <p:cNvSpPr>
            <a:spLocks noGrp="1"/>
          </p:cNvSpPr>
          <p:nvPr>
            <p:ph type="title"/>
          </p:nvPr>
        </p:nvSpPr>
        <p:spPr/>
        <p:txBody>
          <a:bodyPr>
            <a:normAutofit/>
          </a:bodyPr>
          <a:lstStyle/>
          <a:p>
            <a:r>
              <a:rPr lang="en-US" sz="2800" dirty="0">
                <a:solidFill>
                  <a:srgbClr val="C00000"/>
                </a:solidFill>
              </a:rPr>
              <a:t>The Attack at Pearl Harbor</a:t>
            </a:r>
          </a:p>
        </p:txBody>
      </p:sp>
      <p:sp>
        <p:nvSpPr>
          <p:cNvPr id="3" name="Text Placeholder 2">
            <a:extLst>
              <a:ext uri="{FF2B5EF4-FFF2-40B4-BE49-F238E27FC236}">
                <a16:creationId xmlns:a16="http://schemas.microsoft.com/office/drawing/2014/main" id="{1F8B0038-76E1-CB97-F239-04C6634573A2}"/>
              </a:ext>
            </a:extLst>
          </p:cNvPr>
          <p:cNvSpPr>
            <a:spLocks noGrp="1"/>
          </p:cNvSpPr>
          <p:nvPr>
            <p:ph type="body" idx="1"/>
          </p:nvPr>
        </p:nvSpPr>
        <p:spPr>
          <a:xfrm>
            <a:off x="415600" y="1536633"/>
            <a:ext cx="5481836" cy="4414233"/>
          </a:xfrm>
        </p:spPr>
        <p:txBody>
          <a:bodyPr/>
          <a:lstStyle/>
          <a:p>
            <a:pPr marL="152396" indent="0">
              <a:buNone/>
            </a:pPr>
            <a:r>
              <a:rPr lang="en-US" dirty="0"/>
              <a:t>The United States threatened to boycott Japan and cut off its supply of oil, leading the Japanese to launch a surprise attack on the U.S. Navy at Pearl Harbor in Hawaii on December 7, 1941</a:t>
            </a:r>
            <a:r>
              <a:rPr lang="en-US" b="1" dirty="0"/>
              <a:t>. The attack on Pearl Harbor brought the United States into the war. </a:t>
            </a:r>
          </a:p>
        </p:txBody>
      </p:sp>
      <p:sp>
        <p:nvSpPr>
          <p:cNvPr id="4" name="Slide Number Placeholder 3">
            <a:extLst>
              <a:ext uri="{FF2B5EF4-FFF2-40B4-BE49-F238E27FC236}">
                <a16:creationId xmlns:a16="http://schemas.microsoft.com/office/drawing/2014/main" id="{64DD2EAC-6F17-CB17-E2C5-039C875EFDD0}"/>
              </a:ext>
            </a:extLst>
          </p:cNvPr>
          <p:cNvSpPr>
            <a:spLocks noGrp="1"/>
          </p:cNvSpPr>
          <p:nvPr>
            <p:ph type="sldNum" idx="12"/>
          </p:nvPr>
        </p:nvSpPr>
        <p:spPr/>
        <p:txBody>
          <a:bodyPr/>
          <a:lstStyle/>
          <a:p>
            <a:fld id="{00000000-1234-1234-1234-123412341234}" type="slidenum">
              <a:rPr lang="en" smtClean="0"/>
              <a:pPr/>
              <a:t>14</a:t>
            </a:fld>
            <a:endParaRPr lang="en" dirty="0"/>
          </a:p>
        </p:txBody>
      </p:sp>
      <p:sp>
        <p:nvSpPr>
          <p:cNvPr id="5" name="Footer Placeholder 4">
            <a:extLst>
              <a:ext uri="{FF2B5EF4-FFF2-40B4-BE49-F238E27FC236}">
                <a16:creationId xmlns:a16="http://schemas.microsoft.com/office/drawing/2014/main" id="{BFB07D25-C4D1-E031-CB15-00F92DDD98AA}"/>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sp>
        <p:nvSpPr>
          <p:cNvPr id="8" name="Google Shape;92;p17">
            <a:extLst>
              <a:ext uri="{FF2B5EF4-FFF2-40B4-BE49-F238E27FC236}">
                <a16:creationId xmlns:a16="http://schemas.microsoft.com/office/drawing/2014/main" id="{0396D043-B0B1-0192-51B5-F53200BC46F1}"/>
              </a:ext>
            </a:extLst>
          </p:cNvPr>
          <p:cNvSpPr txBox="1"/>
          <p:nvPr/>
        </p:nvSpPr>
        <p:spPr>
          <a:xfrm>
            <a:off x="10305328" y="4979824"/>
            <a:ext cx="1302173" cy="60013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dirty="0">
                <a:solidFill>
                  <a:srgbClr val="000000"/>
                </a:solidFill>
                <a:latin typeface="Bree Serif" panose="02000503040000020004" pitchFamily="2" charset="77"/>
                <a:ea typeface="Bree Serif"/>
                <a:cs typeface="Bree Serif"/>
                <a:sym typeface="Bree Serif"/>
              </a:rPr>
              <a:t>Japanese airplanes bomb the U.S. naval fleet at Pearl Harbor.</a:t>
            </a:r>
          </a:p>
        </p:txBody>
      </p:sp>
      <p:pic>
        <p:nvPicPr>
          <p:cNvPr id="9" name="Picture 2">
            <a:extLst>
              <a:ext uri="{FF2B5EF4-FFF2-40B4-BE49-F238E27FC236}">
                <a16:creationId xmlns:a16="http://schemas.microsoft.com/office/drawing/2014/main" id="{39182976-9237-ED57-37FC-E8BB142CE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657"/>
          <a:stretch/>
        </p:blipFill>
        <p:spPr bwMode="auto">
          <a:xfrm>
            <a:off x="6121075" y="1356967"/>
            <a:ext cx="5655325" cy="3505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E7424FF9-DCC4-A670-E4AC-25ED63D7E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777" y="4107920"/>
            <a:ext cx="2418756" cy="18413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defined">
            <a:extLst>
              <a:ext uri="{FF2B5EF4-FFF2-40B4-BE49-F238E27FC236}">
                <a16:creationId xmlns:a16="http://schemas.microsoft.com/office/drawing/2014/main" id="{38763321-7DF2-18C0-DAC6-C1F7E10A7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048" y="3504591"/>
            <a:ext cx="3445935" cy="244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331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undefined">
            <a:extLst>
              <a:ext uri="{FF2B5EF4-FFF2-40B4-BE49-F238E27FC236}">
                <a16:creationId xmlns:a16="http://schemas.microsoft.com/office/drawing/2014/main" id="{71EE01ED-EC63-AB48-BAE5-963363A4A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607" b="58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5B1B3-861E-B9F0-9849-A794DC45E4E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90000"/>
              </a:lnSpc>
              <a:spcBef>
                <a:spcPct val="0"/>
              </a:spcBef>
            </a:pPr>
            <a:r>
              <a:rPr lang="en-US">
                <a:solidFill>
                  <a:schemeClr val="tx1">
                    <a:lumMod val="85000"/>
                    <a:lumOff val="15000"/>
                  </a:schemeClr>
                </a:solidFill>
                <a:latin typeface="+mj-lt"/>
              </a:rPr>
              <a:t>The United States at War: Mobilization on the Home Front </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AB63C8D-6EEA-05BD-091E-9B862936727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457200">
              <a:spcAft>
                <a:spcPts val="600"/>
              </a:spcAft>
            </a:pPr>
            <a:r>
              <a:rPr lang="en-US" sz="1200" kern="120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D1600B85-099F-F59B-E3CD-FDDA1B6FCCAA}"/>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defTabSz="457200">
              <a:spcAft>
                <a:spcPts val="600"/>
              </a:spcAft>
            </a:pPr>
            <a:fld id="{00000000-1234-1234-1234-123412341234}" type="slidenum">
              <a:rPr lang="en-US" sz="1200">
                <a:solidFill>
                  <a:srgbClr val="FFFFFF"/>
                </a:solidFill>
                <a:ea typeface="+mn-ea"/>
                <a:cs typeface="+mn-cs"/>
              </a:rPr>
              <a:pPr defTabSz="457200">
                <a:spcAft>
                  <a:spcPts val="600"/>
                </a:spcAft>
              </a:pPr>
              <a:t>15</a:t>
            </a:fld>
            <a:endParaRPr lang="en-US" sz="1200">
              <a:solidFill>
                <a:srgbClr val="FFFFFF"/>
              </a:solidFill>
              <a:ea typeface="+mn-ea"/>
              <a:cs typeface="+mn-cs"/>
            </a:endParaRPr>
          </a:p>
        </p:txBody>
      </p:sp>
    </p:spTree>
    <p:extLst>
      <p:ext uri="{BB962C8B-B14F-4D97-AF65-F5344CB8AC3E}">
        <p14:creationId xmlns:p14="http://schemas.microsoft.com/office/powerpoint/2010/main" val="2452193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816-CCB7-4C85-E35A-8DEA3B477090}"/>
              </a:ext>
            </a:extLst>
          </p:cNvPr>
          <p:cNvSpPr>
            <a:spLocks noGrp="1"/>
          </p:cNvSpPr>
          <p:nvPr>
            <p:ph type="title"/>
          </p:nvPr>
        </p:nvSpPr>
        <p:spPr/>
        <p:txBody>
          <a:bodyPr>
            <a:normAutofit/>
          </a:bodyPr>
          <a:lstStyle/>
          <a:p>
            <a:r>
              <a:rPr lang="en-US" sz="2800" dirty="0">
                <a:solidFill>
                  <a:srgbClr val="C00000"/>
                </a:solidFill>
              </a:rPr>
              <a:t>The Draft</a:t>
            </a:r>
          </a:p>
        </p:txBody>
      </p:sp>
      <p:sp>
        <p:nvSpPr>
          <p:cNvPr id="4" name="Slide Number Placeholder 3">
            <a:extLst>
              <a:ext uri="{FF2B5EF4-FFF2-40B4-BE49-F238E27FC236}">
                <a16:creationId xmlns:a16="http://schemas.microsoft.com/office/drawing/2014/main" id="{23928EF7-B4B8-F30E-E0AF-94DDB977C41A}"/>
              </a:ext>
            </a:extLst>
          </p:cNvPr>
          <p:cNvSpPr>
            <a:spLocks noGrp="1"/>
          </p:cNvSpPr>
          <p:nvPr>
            <p:ph type="sldNum" idx="12"/>
          </p:nvPr>
        </p:nvSpPr>
        <p:spPr/>
        <p:txBody>
          <a:bodyPr/>
          <a:lstStyle/>
          <a:p>
            <a:fld id="{00000000-1234-1234-1234-123412341234}" type="slidenum">
              <a:rPr lang="en" smtClean="0"/>
              <a:pPr/>
              <a:t>16</a:t>
            </a:fld>
            <a:endParaRPr lang="en" dirty="0"/>
          </a:p>
        </p:txBody>
      </p:sp>
      <p:sp>
        <p:nvSpPr>
          <p:cNvPr id="5" name="Footer Placeholder 4">
            <a:extLst>
              <a:ext uri="{FF2B5EF4-FFF2-40B4-BE49-F238E27FC236}">
                <a16:creationId xmlns:a16="http://schemas.microsoft.com/office/drawing/2014/main" id="{E42158A3-9244-D059-83C9-DE221450B45F}"/>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7" name="Picture 2" descr="undefined">
            <a:extLst>
              <a:ext uri="{FF2B5EF4-FFF2-40B4-BE49-F238E27FC236}">
                <a16:creationId xmlns:a16="http://schemas.microsoft.com/office/drawing/2014/main" id="{C681166A-98E4-E252-B460-D95BBB4AB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630" y="3514155"/>
            <a:ext cx="3587371" cy="27833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B6F662-B8D6-745F-ADEC-E69C97EFA888}"/>
              </a:ext>
            </a:extLst>
          </p:cNvPr>
          <p:cNvSpPr txBox="1"/>
          <p:nvPr/>
        </p:nvSpPr>
        <p:spPr>
          <a:xfrm>
            <a:off x="2090096" y="6079967"/>
            <a:ext cx="6097904" cy="369332"/>
          </a:xfrm>
          <a:prstGeom prst="rect">
            <a:avLst/>
          </a:prstGeom>
          <a:noFill/>
        </p:spPr>
        <p:txBody>
          <a:bodyPr wrap="square">
            <a:spAutoFit/>
          </a:bodyPr>
          <a:lstStyle/>
          <a:p>
            <a:pPr algn="r">
              <a:buSzPts val="900"/>
            </a:pPr>
            <a:r>
              <a:rPr lang="en-US" sz="1800" u="none" strike="noStrike" cap="none" dirty="0">
                <a:solidFill>
                  <a:srgbClr val="000000"/>
                </a:solidFill>
                <a:latin typeface="Bree Serif" panose="02000503040000020004" pitchFamily="2" charset="77"/>
                <a:ea typeface="Bree Serif"/>
                <a:cs typeface="Bree Serif"/>
                <a:sym typeface="Bree Serif"/>
              </a:rPr>
              <a:t>Tuskegee Airmen</a:t>
            </a:r>
          </a:p>
        </p:txBody>
      </p:sp>
      <p:pic>
        <p:nvPicPr>
          <p:cNvPr id="6" name="Picture 6">
            <a:extLst>
              <a:ext uri="{FF2B5EF4-FFF2-40B4-BE49-F238E27FC236}">
                <a16:creationId xmlns:a16="http://schemas.microsoft.com/office/drawing/2014/main" id="{DBCAB07D-DD90-366E-2203-8AE23A5FF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4427" y="2099771"/>
            <a:ext cx="2680526" cy="3915645"/>
          </a:xfrm>
          <a:prstGeom prst="rect">
            <a:avLst/>
          </a:prstGeom>
          <a:noFill/>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30C9FF7-F451-E897-5BD2-1F68952A81A2}"/>
              </a:ext>
            </a:extLst>
          </p:cNvPr>
          <p:cNvSpPr>
            <a:spLocks noGrp="1"/>
          </p:cNvSpPr>
          <p:nvPr>
            <p:ph type="body" idx="1"/>
          </p:nvPr>
        </p:nvSpPr>
        <p:spPr>
          <a:xfrm>
            <a:off x="415599" y="1536633"/>
            <a:ext cx="8888821" cy="4414233"/>
          </a:xfrm>
        </p:spPr>
        <p:txBody>
          <a:bodyPr>
            <a:normAutofit/>
          </a:bodyPr>
          <a:lstStyle/>
          <a:p>
            <a:r>
              <a:rPr lang="en-US" dirty="0"/>
              <a:t>Americans now mobilized for war. The United States extended the draft to all able-bodied males of the ages 18–45. </a:t>
            </a:r>
          </a:p>
          <a:p>
            <a:r>
              <a:rPr lang="en-US" dirty="0"/>
              <a:t>For the first time, women were also permitted to enlist. The Women’s Army Corps, or “WACs,” was established in 1942. </a:t>
            </a:r>
          </a:p>
          <a:p>
            <a:r>
              <a:rPr lang="en-US" dirty="0"/>
              <a:t>The </a:t>
            </a:r>
            <a:r>
              <a:rPr lang="en-US" b="1" dirty="0"/>
              <a:t>Tuskegee Airmen</a:t>
            </a:r>
            <a:r>
              <a:rPr lang="en-US" dirty="0"/>
              <a:t>, a unit of African-American fighter pilots, flew more than 1,500 missions in Europe. </a:t>
            </a:r>
          </a:p>
          <a:p>
            <a:pPr marL="152396" indent="0">
              <a:buNone/>
            </a:pPr>
            <a:endParaRPr lang="en-US" dirty="0"/>
          </a:p>
          <a:p>
            <a:pPr marL="152396" indent="0">
              <a:buNone/>
            </a:pPr>
            <a:endParaRPr lang="en-US" dirty="0"/>
          </a:p>
        </p:txBody>
      </p:sp>
    </p:spTree>
    <p:extLst>
      <p:ext uri="{BB962C8B-B14F-4D97-AF65-F5344CB8AC3E}">
        <p14:creationId xmlns:p14="http://schemas.microsoft.com/office/powerpoint/2010/main" val="321042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undefined">
            <a:extLst>
              <a:ext uri="{FF2B5EF4-FFF2-40B4-BE49-F238E27FC236}">
                <a16:creationId xmlns:a16="http://schemas.microsoft.com/office/drawing/2014/main" id="{E154A773-8F76-2AB3-D7C8-333D0A794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333" y="4196612"/>
            <a:ext cx="2249509" cy="22495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6F5427-BF48-BCC4-51A9-690E6D1AE68F}"/>
              </a:ext>
            </a:extLst>
          </p:cNvPr>
          <p:cNvSpPr>
            <a:spLocks noGrp="1"/>
          </p:cNvSpPr>
          <p:nvPr>
            <p:ph type="title"/>
          </p:nvPr>
        </p:nvSpPr>
        <p:spPr/>
        <p:txBody>
          <a:bodyPr>
            <a:normAutofit/>
          </a:bodyPr>
          <a:lstStyle/>
          <a:p>
            <a:r>
              <a:rPr lang="en-US" sz="2800" dirty="0">
                <a:solidFill>
                  <a:srgbClr val="C00000"/>
                </a:solidFill>
              </a:rPr>
              <a:t>Wartime Conversion and Production</a:t>
            </a:r>
          </a:p>
        </p:txBody>
      </p:sp>
      <p:sp>
        <p:nvSpPr>
          <p:cNvPr id="3" name="Text Placeholder 2">
            <a:extLst>
              <a:ext uri="{FF2B5EF4-FFF2-40B4-BE49-F238E27FC236}">
                <a16:creationId xmlns:a16="http://schemas.microsoft.com/office/drawing/2014/main" id="{18AAB17A-260C-9F94-20E9-82486B1CDD1E}"/>
              </a:ext>
            </a:extLst>
          </p:cNvPr>
          <p:cNvSpPr>
            <a:spLocks noGrp="1"/>
          </p:cNvSpPr>
          <p:nvPr>
            <p:ph type="body" idx="1"/>
          </p:nvPr>
        </p:nvSpPr>
        <p:spPr>
          <a:xfrm>
            <a:off x="415600" y="1536633"/>
            <a:ext cx="6770811" cy="4414233"/>
          </a:xfrm>
        </p:spPr>
        <p:txBody>
          <a:bodyPr/>
          <a:lstStyle/>
          <a:p>
            <a:pPr marL="152396" indent="0">
              <a:buNone/>
            </a:pPr>
            <a:r>
              <a:rPr lang="en-US" sz="1800" dirty="0">
                <a:effectLst/>
                <a:latin typeface="MinionPro" panose="02040503050201020203" pitchFamily="18" charset="0"/>
              </a:rPr>
              <a:t>The </a:t>
            </a:r>
            <a:r>
              <a:rPr lang="en-US" sz="1800" b="1" dirty="0">
                <a:effectLst/>
                <a:latin typeface="MinionPro" panose="02040503050201020203" pitchFamily="18" charset="0"/>
              </a:rPr>
              <a:t>War Production Board </a:t>
            </a:r>
            <a:r>
              <a:rPr lang="en-US" sz="1800" dirty="0">
                <a:effectLst/>
                <a:latin typeface="MinionPro" panose="02040503050201020203" pitchFamily="18" charset="0"/>
              </a:rPr>
              <a:t>was set up to ease the </a:t>
            </a:r>
            <a:r>
              <a:rPr lang="en-US" sz="1800" b="1" dirty="0">
                <a:effectLst/>
                <a:latin typeface="MinionPro" panose="02040503050201020203" pitchFamily="18" charset="0"/>
              </a:rPr>
              <a:t>conversion </a:t>
            </a:r>
            <a:r>
              <a:rPr lang="en-US" sz="1800" dirty="0">
                <a:effectLst/>
                <a:latin typeface="MinionPro" panose="02040503050201020203" pitchFamily="18" charset="0"/>
              </a:rPr>
              <a:t>(</a:t>
            </a:r>
            <a:r>
              <a:rPr lang="en-US" sz="1800" i="1" dirty="0">
                <a:effectLst/>
                <a:latin typeface="MinionPro" panose="02040503050201020203" pitchFamily="18" charset="0"/>
              </a:rPr>
              <a:t>change</a:t>
            </a:r>
            <a:r>
              <a:rPr lang="en-US" sz="1800" dirty="0">
                <a:effectLst/>
                <a:latin typeface="MinionPro" panose="02040503050201020203" pitchFamily="18" charset="0"/>
              </a:rPr>
              <a:t>) from peacetime to wartime production. A hundred billion dollars in government contracts were awarded to private industry within the first six months of the war. </a:t>
            </a:r>
          </a:p>
          <a:p>
            <a:pPr marL="152396" indent="0">
              <a:buNone/>
            </a:pPr>
            <a:endParaRPr lang="en-US" dirty="0"/>
          </a:p>
          <a:p>
            <a:pPr marL="152396" indent="0">
              <a:buNone/>
            </a:pPr>
            <a:r>
              <a:rPr lang="en-US" sz="1800" dirty="0">
                <a:effectLst/>
                <a:latin typeface="MinionPro" panose="02040503050201020203" pitchFamily="18" charset="0"/>
              </a:rPr>
              <a:t>Food was desperately needed by American troops, by the Allies in Europe, and by American consumers. Crop prices rose, helping farmers. Farm production increased based on improved techniques and the cultivation of new areas. </a:t>
            </a:r>
            <a:endParaRPr lang="en-US" dirty="0"/>
          </a:p>
          <a:p>
            <a:pPr marL="152396" indent="0">
              <a:buNone/>
            </a:pPr>
            <a:endParaRPr lang="en-US" dirty="0"/>
          </a:p>
        </p:txBody>
      </p:sp>
      <p:sp>
        <p:nvSpPr>
          <p:cNvPr id="4" name="Slide Number Placeholder 3">
            <a:extLst>
              <a:ext uri="{FF2B5EF4-FFF2-40B4-BE49-F238E27FC236}">
                <a16:creationId xmlns:a16="http://schemas.microsoft.com/office/drawing/2014/main" id="{3888E0C9-E991-58CA-6143-D8CC51B6EB99}"/>
              </a:ext>
            </a:extLst>
          </p:cNvPr>
          <p:cNvSpPr>
            <a:spLocks noGrp="1"/>
          </p:cNvSpPr>
          <p:nvPr>
            <p:ph type="sldNum" idx="12"/>
          </p:nvPr>
        </p:nvSpPr>
        <p:spPr/>
        <p:txBody>
          <a:bodyPr/>
          <a:lstStyle/>
          <a:p>
            <a:fld id="{00000000-1234-1234-1234-123412341234}" type="slidenum">
              <a:rPr lang="en" smtClean="0"/>
              <a:pPr/>
              <a:t>17</a:t>
            </a:fld>
            <a:endParaRPr lang="en" dirty="0"/>
          </a:p>
        </p:txBody>
      </p:sp>
      <p:sp>
        <p:nvSpPr>
          <p:cNvPr id="5" name="Footer Placeholder 4">
            <a:extLst>
              <a:ext uri="{FF2B5EF4-FFF2-40B4-BE49-F238E27FC236}">
                <a16:creationId xmlns:a16="http://schemas.microsoft.com/office/drawing/2014/main" id="{1DB688D1-E0B0-58A7-E472-A0B4C5AEDE52}"/>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7" name="Picture 2" descr="undefined">
            <a:extLst>
              <a:ext uri="{FF2B5EF4-FFF2-40B4-BE49-F238E27FC236}">
                <a16:creationId xmlns:a16="http://schemas.microsoft.com/office/drawing/2014/main" id="{F37C89DD-AC0D-92E2-07F0-719DFE322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393" y="593367"/>
            <a:ext cx="4229380" cy="587867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92;p17">
            <a:extLst>
              <a:ext uri="{FF2B5EF4-FFF2-40B4-BE49-F238E27FC236}">
                <a16:creationId xmlns:a16="http://schemas.microsoft.com/office/drawing/2014/main" id="{76EBC4F8-AB2F-61B9-B7B7-227F980C876D}"/>
              </a:ext>
            </a:extLst>
          </p:cNvPr>
          <p:cNvSpPr txBox="1"/>
          <p:nvPr/>
        </p:nvSpPr>
        <p:spPr>
          <a:xfrm>
            <a:off x="10131867" y="6156887"/>
            <a:ext cx="1431236" cy="323135"/>
          </a:xfrm>
          <a:prstGeom prst="rect">
            <a:avLst/>
          </a:prstGeom>
          <a:noFill/>
          <a:ln>
            <a:noFill/>
          </a:ln>
        </p:spPr>
        <p:txBody>
          <a:bodyPr spcFirstLastPara="1" wrap="square" lIns="91425" tIns="91425" rIns="91425" bIns="91425" anchor="t" anchorCtr="0">
            <a:spAutoFit/>
          </a:bodyPr>
          <a:lstStyle/>
          <a:p>
            <a:pPr algn="r">
              <a:buSzPts val="900"/>
            </a:pPr>
            <a:r>
              <a:rPr lang="en-US" sz="900" u="none" strike="noStrike" cap="none" dirty="0">
                <a:solidFill>
                  <a:srgbClr val="000000"/>
                </a:solidFill>
                <a:latin typeface="Bree Serif" panose="02000503040000020004" pitchFamily="2" charset="77"/>
                <a:ea typeface="Bree Serif"/>
                <a:cs typeface="Bree Serif"/>
                <a:sym typeface="Bree Serif"/>
              </a:rPr>
              <a:t>Victory garden poster</a:t>
            </a:r>
          </a:p>
        </p:txBody>
      </p:sp>
    </p:spTree>
    <p:extLst>
      <p:ext uri="{BB962C8B-B14F-4D97-AF65-F5344CB8AC3E}">
        <p14:creationId xmlns:p14="http://schemas.microsoft.com/office/powerpoint/2010/main" val="204949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DCD3C-DD79-ADAF-EC89-D03F885B9A6B}"/>
              </a:ext>
            </a:extLst>
          </p:cNvPr>
          <p:cNvSpPr>
            <a:spLocks noGrp="1"/>
          </p:cNvSpPr>
          <p:nvPr>
            <p:ph type="title"/>
          </p:nvPr>
        </p:nvSpPr>
        <p:spPr/>
        <p:txBody>
          <a:bodyPr>
            <a:normAutofit/>
          </a:bodyPr>
          <a:lstStyle/>
          <a:p>
            <a:r>
              <a:rPr lang="en-US" sz="2800" dirty="0">
                <a:solidFill>
                  <a:srgbClr val="C00000"/>
                </a:solidFill>
              </a:rPr>
              <a:t>Information and Propaganda</a:t>
            </a:r>
          </a:p>
        </p:txBody>
      </p:sp>
      <p:sp>
        <p:nvSpPr>
          <p:cNvPr id="3" name="Text Placeholder 2">
            <a:extLst>
              <a:ext uri="{FF2B5EF4-FFF2-40B4-BE49-F238E27FC236}">
                <a16:creationId xmlns:a16="http://schemas.microsoft.com/office/drawing/2014/main" id="{25BBBE03-AB7C-F0DB-85BC-38A6A384D0E0}"/>
              </a:ext>
            </a:extLst>
          </p:cNvPr>
          <p:cNvSpPr>
            <a:spLocks noGrp="1"/>
          </p:cNvSpPr>
          <p:nvPr>
            <p:ph type="body" idx="1"/>
          </p:nvPr>
        </p:nvSpPr>
        <p:spPr>
          <a:xfrm>
            <a:off x="415601" y="1536633"/>
            <a:ext cx="6185186" cy="4414233"/>
          </a:xfrm>
        </p:spPr>
        <p:txBody>
          <a:bodyPr/>
          <a:lstStyle/>
          <a:p>
            <a:r>
              <a:rPr lang="en-US" sz="1800" dirty="0">
                <a:effectLst/>
                <a:latin typeface="MinionPro" panose="02040503050201020203" pitchFamily="18" charset="0"/>
              </a:rPr>
              <a:t>The federal government made efforts to control the flow of information and maintain popular support. </a:t>
            </a:r>
          </a:p>
          <a:p>
            <a:r>
              <a:rPr lang="en-US" sz="1800" dirty="0">
                <a:effectLst/>
                <a:latin typeface="MinionPro" panose="02040503050201020203" pitchFamily="18" charset="0"/>
              </a:rPr>
              <a:t>The </a:t>
            </a:r>
            <a:r>
              <a:rPr lang="en-US" sz="1800" b="1" dirty="0">
                <a:effectLst/>
                <a:latin typeface="MinionPro" panose="02040503050201020203" pitchFamily="18" charset="0"/>
              </a:rPr>
              <a:t>Office of War Information </a:t>
            </a:r>
            <a:r>
              <a:rPr lang="en-US" sz="1800" dirty="0">
                <a:effectLst/>
                <a:latin typeface="MinionPro" panose="02040503050201020203" pitchFamily="18" charset="0"/>
              </a:rPr>
              <a:t>(OWI) created posters, censored newsreels and even produced its own radio programs to promote patriotism and boost the war effort. </a:t>
            </a:r>
            <a:endParaRPr lang="en-US" dirty="0"/>
          </a:p>
          <a:p>
            <a:endParaRPr lang="en-US" dirty="0"/>
          </a:p>
        </p:txBody>
      </p:sp>
      <p:sp>
        <p:nvSpPr>
          <p:cNvPr id="4" name="Slide Number Placeholder 3">
            <a:extLst>
              <a:ext uri="{FF2B5EF4-FFF2-40B4-BE49-F238E27FC236}">
                <a16:creationId xmlns:a16="http://schemas.microsoft.com/office/drawing/2014/main" id="{E856763D-6922-3FB9-5FD1-888825140A22}"/>
              </a:ext>
            </a:extLst>
          </p:cNvPr>
          <p:cNvSpPr>
            <a:spLocks noGrp="1"/>
          </p:cNvSpPr>
          <p:nvPr>
            <p:ph type="sldNum" idx="12"/>
          </p:nvPr>
        </p:nvSpPr>
        <p:spPr/>
        <p:txBody>
          <a:bodyPr/>
          <a:lstStyle/>
          <a:p>
            <a:fld id="{00000000-1234-1234-1234-123412341234}" type="slidenum">
              <a:rPr lang="en" smtClean="0"/>
              <a:pPr/>
              <a:t>18</a:t>
            </a:fld>
            <a:endParaRPr lang="en" dirty="0"/>
          </a:p>
        </p:txBody>
      </p:sp>
      <p:sp>
        <p:nvSpPr>
          <p:cNvPr id="5" name="Footer Placeholder 4">
            <a:extLst>
              <a:ext uri="{FF2B5EF4-FFF2-40B4-BE49-F238E27FC236}">
                <a16:creationId xmlns:a16="http://schemas.microsoft.com/office/drawing/2014/main" id="{451E659C-0A76-6E64-AB33-279B303987A5}"/>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12290" name="Picture 2">
            <a:extLst>
              <a:ext uri="{FF2B5EF4-FFF2-40B4-BE49-F238E27FC236}">
                <a16:creationId xmlns:a16="http://schemas.microsoft.com/office/drawing/2014/main" id="{E2EF4343-175A-19B8-DD93-1560E2962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586" y="0"/>
            <a:ext cx="4695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929E99-7D8E-5AA1-493D-EEBFDD9776AC}"/>
              </a:ext>
            </a:extLst>
          </p:cNvPr>
          <p:cNvSpPr>
            <a:spLocks noGrp="1"/>
          </p:cNvSpPr>
          <p:nvPr>
            <p:ph type="title"/>
          </p:nvPr>
        </p:nvSpPr>
        <p:spPr>
          <a:xfrm>
            <a:off x="838200" y="4669978"/>
            <a:ext cx="4391024" cy="1173700"/>
          </a:xfrm>
        </p:spPr>
        <p:txBody>
          <a:bodyPr vert="horz" lIns="91440" tIns="45720" rIns="91440" bIns="45720" rtlCol="0" anchor="t">
            <a:normAutofit fontScale="90000"/>
          </a:bodyPr>
          <a:lstStyle/>
          <a:p>
            <a:pPr>
              <a:lnSpc>
                <a:spcPct val="90000"/>
              </a:lnSpc>
              <a:spcBef>
                <a:spcPct val="0"/>
              </a:spcBef>
            </a:pPr>
            <a:r>
              <a:rPr lang="en-US" sz="3700" kern="1200" dirty="0">
                <a:solidFill>
                  <a:schemeClr val="bg1"/>
                </a:solidFill>
              </a:rPr>
              <a:t>The Internment of Japanese Americans</a:t>
            </a:r>
          </a:p>
        </p:txBody>
      </p:sp>
      <p:pic>
        <p:nvPicPr>
          <p:cNvPr id="6" name="Picture 6" descr="A group of buildings in a field&#10;&#10;Description automatically generated">
            <a:extLst>
              <a:ext uri="{FF2B5EF4-FFF2-40B4-BE49-F238E27FC236}">
                <a16:creationId xmlns:a16="http://schemas.microsoft.com/office/drawing/2014/main" id="{2D9CC7D9-1C9B-91B1-6498-5BDC0586C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0" r="-2" b="-2"/>
          <a:stretch/>
        </p:blipFill>
        <p:spPr bwMode="auto">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undefined">
            <a:extLst>
              <a:ext uri="{FF2B5EF4-FFF2-40B4-BE49-F238E27FC236}">
                <a16:creationId xmlns:a16="http://schemas.microsoft.com/office/drawing/2014/main" id="{CAD7FA3E-E65B-CF80-9749-B9C42EEE3A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5959"/>
          <a:stretch/>
        </p:blipFill>
        <p:spPr bwMode="auto">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8" name="Picture 4" descr="A group of people getting off a train&#10;&#10;Description automatically generated">
            <a:extLst>
              <a:ext uri="{FF2B5EF4-FFF2-40B4-BE49-F238E27FC236}">
                <a16:creationId xmlns:a16="http://schemas.microsoft.com/office/drawing/2014/main" id="{2B8A92B5-3753-B35C-390D-3994349F0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1405" b="-1"/>
          <a:stretch/>
        </p:blipFill>
        <p:spPr bwMode="auto">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9724237-AD50-6346-6519-BB1983D35BAF}"/>
              </a:ext>
            </a:extLst>
          </p:cNvPr>
          <p:cNvSpPr>
            <a:spLocks noGrp="1"/>
          </p:cNvSpPr>
          <p:nvPr>
            <p:ph type="sldNum" idx="12"/>
          </p:nvPr>
        </p:nvSpPr>
        <p:spPr>
          <a:xfrm>
            <a:off x="8737600" y="466933"/>
            <a:ext cx="2635250" cy="707886"/>
          </a:xfrm>
        </p:spPr>
        <p:txBody>
          <a:bodyPr vert="horz" lIns="91440" tIns="45720" rIns="91440" bIns="45720" rtlCol="0" anchor="ctr">
            <a:normAutofit/>
          </a:bodyPr>
          <a:lstStyle/>
          <a:p>
            <a:pPr>
              <a:lnSpc>
                <a:spcPct val="90000"/>
              </a:lnSpc>
              <a:spcAft>
                <a:spcPts val="600"/>
              </a:spcAft>
            </a:pPr>
            <a:fld id="{00000000-1234-1234-1234-123412341234}" type="slidenum">
              <a:rPr lang="en-US" sz="1800">
                <a:solidFill>
                  <a:srgbClr val="FFFFFF"/>
                </a:solidFill>
                <a:ea typeface="+mn-ea"/>
                <a:cs typeface="+mn-cs"/>
              </a:rPr>
              <a:pPr>
                <a:lnSpc>
                  <a:spcPct val="90000"/>
                </a:lnSpc>
                <a:spcAft>
                  <a:spcPts val="600"/>
                </a:spcAft>
              </a:pPr>
              <a:t>19</a:t>
            </a:fld>
            <a:endParaRPr lang="en-US" sz="3700" dirty="0">
              <a:solidFill>
                <a:srgbClr val="FFFFFF"/>
              </a:solidFill>
              <a:ea typeface="+mn-ea"/>
              <a:cs typeface="+mn-cs"/>
            </a:endParaRPr>
          </a:p>
        </p:txBody>
      </p:sp>
      <p:grpSp>
        <p:nvGrpSpPr>
          <p:cNvPr id="15" name="Group 1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6" name="Freeform: Shape 1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 Placeholder 2">
            <a:extLst>
              <a:ext uri="{FF2B5EF4-FFF2-40B4-BE49-F238E27FC236}">
                <a16:creationId xmlns:a16="http://schemas.microsoft.com/office/drawing/2014/main" id="{E65A9A7B-9DAB-2F25-F2C5-1655EBEAC109}"/>
              </a:ext>
            </a:extLst>
          </p:cNvPr>
          <p:cNvSpPr>
            <a:spLocks noGrp="1"/>
          </p:cNvSpPr>
          <p:nvPr>
            <p:ph type="body" idx="1"/>
          </p:nvPr>
        </p:nvSpPr>
        <p:spPr>
          <a:xfrm>
            <a:off x="5664201" y="4766267"/>
            <a:ext cx="5692774" cy="1077411"/>
          </a:xfrm>
        </p:spPr>
        <p:txBody>
          <a:bodyPr vert="horz" lIns="91440" tIns="45720" rIns="91440" bIns="45720" rtlCol="0">
            <a:normAutofit fontScale="40000" lnSpcReduction="20000"/>
          </a:bodyPr>
          <a:lstStyle/>
          <a:p>
            <a:pPr marL="0" indent="0">
              <a:lnSpc>
                <a:spcPct val="140000"/>
              </a:lnSpc>
              <a:spcAft>
                <a:spcPts val="600"/>
              </a:spcAft>
              <a:buNone/>
            </a:pPr>
            <a:r>
              <a:rPr lang="en-US" sz="2900" dirty="0">
                <a:solidFill>
                  <a:schemeClr val="bg1">
                    <a:alpha val="80000"/>
                  </a:schemeClr>
                </a:solidFill>
                <a:ea typeface="+mn-ea"/>
                <a:cs typeface="+mn-cs"/>
              </a:rPr>
              <a:t>Many Americans on the West Coast feared that Japanese Americans, despite being loyal for generations, would commit acts of espionage or sabotage on behalf of Japan. Roosevelt justified this forced relocation as a military necessity even though there was no actual evidence of acts of disloyalty.  </a:t>
            </a:r>
          </a:p>
          <a:p>
            <a:pPr marL="152396" indent="-228600">
              <a:lnSpc>
                <a:spcPct val="90000"/>
              </a:lnSpc>
              <a:spcAft>
                <a:spcPts val="600"/>
              </a:spcAft>
            </a:pPr>
            <a:endParaRPr lang="en-US" sz="1700" dirty="0">
              <a:solidFill>
                <a:schemeClr val="bg1">
                  <a:alpha val="80000"/>
                </a:schemeClr>
              </a:solidFill>
              <a:ea typeface="+mn-ea"/>
              <a:cs typeface="+mn-cs"/>
            </a:endParaRPr>
          </a:p>
        </p:txBody>
      </p:sp>
      <p:sp>
        <p:nvSpPr>
          <p:cNvPr id="5" name="Footer Placeholder 4">
            <a:extLst>
              <a:ext uri="{FF2B5EF4-FFF2-40B4-BE49-F238E27FC236}">
                <a16:creationId xmlns:a16="http://schemas.microsoft.com/office/drawing/2014/main" id="{FCDB9FBE-A83B-3892-CD2B-0C01C9DD5543}"/>
              </a:ext>
            </a:extLst>
          </p:cNvPr>
          <p:cNvSpPr>
            <a:spLocks noGrp="1"/>
          </p:cNvSpPr>
          <p:nvPr>
            <p:ph type="ftr" sz="quarter" idx="11"/>
          </p:nvPr>
        </p:nvSpPr>
        <p:spPr>
          <a:xfrm>
            <a:off x="7859713" y="6025942"/>
            <a:ext cx="3497262" cy="365125"/>
          </a:xfrm>
        </p:spPr>
        <p:txBody>
          <a:bodyPr vert="horz" lIns="91440" tIns="45720" rIns="91440" bIns="45720" rtlCol="0" anchor="ctr">
            <a:normAutofit/>
          </a:bodyPr>
          <a:lstStyle/>
          <a:p>
            <a:pPr algn="r">
              <a:spcAft>
                <a:spcPts val="600"/>
              </a:spcAft>
            </a:pPr>
            <a:r>
              <a:rPr lang="en-US" sz="1000" kern="1200">
                <a:solidFill>
                  <a:schemeClr val="bg1">
                    <a:alpha val="60000"/>
                  </a:schemeClr>
                </a:solidFill>
                <a:latin typeface="+mn-lt"/>
                <a:ea typeface="+mn-ea"/>
                <a:cs typeface="+mn-cs"/>
                <a:sym typeface="Bree Serif"/>
              </a:rPr>
              <a:t>Chapter 15: America in World War II</a:t>
            </a:r>
          </a:p>
        </p:txBody>
      </p:sp>
    </p:spTree>
    <p:extLst>
      <p:ext uri="{BB962C8B-B14F-4D97-AF65-F5344CB8AC3E}">
        <p14:creationId xmlns:p14="http://schemas.microsoft.com/office/powerpoint/2010/main" val="2581106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146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F507C7-EF9A-8DE7-BC45-9E004732C2C2}"/>
              </a:ext>
            </a:extLst>
          </p:cNvPr>
          <p:cNvSpPr>
            <a:spLocks noGrp="1"/>
          </p:cNvSpPr>
          <p:nvPr>
            <p:ph type="title"/>
          </p:nvPr>
        </p:nvSpPr>
        <p:spPr>
          <a:xfrm>
            <a:off x="630936" y="381000"/>
            <a:ext cx="3419856" cy="2003057"/>
          </a:xfrm>
        </p:spPr>
        <p:txBody>
          <a:bodyPr vert="horz" lIns="91440" tIns="45720" rIns="91440" bIns="45720" rtlCol="0" anchor="ctr">
            <a:normAutofit/>
          </a:bodyPr>
          <a:lstStyle/>
          <a:p>
            <a:pPr>
              <a:lnSpc>
                <a:spcPct val="90000"/>
              </a:lnSpc>
              <a:spcBef>
                <a:spcPct val="0"/>
              </a:spcBef>
            </a:pPr>
            <a:r>
              <a:rPr lang="en-US" i="1" kern="1200" dirty="0">
                <a:solidFill>
                  <a:srgbClr val="C00000"/>
                </a:solidFill>
              </a:rPr>
              <a:t>Korematsu v. United States </a:t>
            </a:r>
          </a:p>
        </p:txBody>
      </p:sp>
      <p:sp>
        <p:nvSpPr>
          <p:cNvPr id="14"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4EF3F6E-1066-14B0-7B2C-3604894AB4CF}"/>
              </a:ext>
            </a:extLst>
          </p:cNvPr>
          <p:cNvSpPr>
            <a:spLocks noGrp="1"/>
          </p:cNvSpPr>
          <p:nvPr>
            <p:ph type="body" idx="1"/>
          </p:nvPr>
        </p:nvSpPr>
        <p:spPr>
          <a:xfrm>
            <a:off x="4654295" y="829577"/>
            <a:ext cx="6894576" cy="1554480"/>
          </a:xfrm>
        </p:spPr>
        <p:txBody>
          <a:bodyPr vert="horz" lIns="91440" tIns="45720" rIns="91440" bIns="45720" rtlCol="0" anchor="ctr">
            <a:normAutofit/>
          </a:bodyPr>
          <a:lstStyle/>
          <a:p>
            <a:pPr marL="0" indent="0">
              <a:lnSpc>
                <a:spcPct val="90000"/>
              </a:lnSpc>
              <a:spcAft>
                <a:spcPts val="600"/>
              </a:spcAft>
              <a:buNone/>
            </a:pPr>
            <a:r>
              <a:rPr lang="en-US" dirty="0">
                <a:latin typeface="Bree Serif" panose="02000503040000020004" pitchFamily="2" charset="77"/>
                <a:ea typeface="+mn-ea"/>
                <a:cs typeface="Times New Roman" panose="02020603050405020304" pitchFamily="18" charset="0"/>
              </a:rPr>
              <a:t>President Roosevelt signed </a:t>
            </a:r>
            <a:r>
              <a:rPr lang="en-US" b="1" dirty="0">
                <a:latin typeface="Bree Serif" panose="02000503040000020004" pitchFamily="2" charset="77"/>
                <a:ea typeface="+mn-ea"/>
                <a:cs typeface="Times New Roman" panose="02020603050405020304" pitchFamily="18" charset="0"/>
              </a:rPr>
              <a:t>Executive Order 9066</a:t>
            </a:r>
            <a:r>
              <a:rPr lang="en-US" dirty="0">
                <a:latin typeface="Bree Serif" panose="02000503040000020004" pitchFamily="2" charset="77"/>
                <a:ea typeface="+mn-ea"/>
                <a:cs typeface="Times New Roman" panose="02020603050405020304" pitchFamily="18" charset="0"/>
              </a:rPr>
              <a:t>, relocating Japanese Americans within 100 miles of the Pacific Coast to inland internment camps. The order was upheld by the Supreme Court in the case of </a:t>
            </a:r>
            <a:r>
              <a:rPr lang="en-US" i="1" dirty="0">
                <a:latin typeface="Bree Serif" panose="02000503040000020004" pitchFamily="2" charset="77"/>
                <a:ea typeface="+mn-ea"/>
                <a:cs typeface="Times New Roman" panose="02020603050405020304" pitchFamily="18" charset="0"/>
              </a:rPr>
              <a:t>Korematsu v. United States </a:t>
            </a:r>
            <a:r>
              <a:rPr lang="en-US" dirty="0">
                <a:latin typeface="Bree Serif" panose="02000503040000020004" pitchFamily="2" charset="77"/>
                <a:ea typeface="+mn-ea"/>
                <a:cs typeface="Times New Roman" panose="02020603050405020304" pitchFamily="18" charset="0"/>
              </a:rPr>
              <a:t>(1944). </a:t>
            </a:r>
          </a:p>
          <a:p>
            <a:pPr marL="152396" indent="-228600">
              <a:lnSpc>
                <a:spcPct val="90000"/>
              </a:lnSpc>
              <a:spcAft>
                <a:spcPts val="600"/>
              </a:spcAft>
            </a:pPr>
            <a:endParaRPr lang="en-US" sz="2200" dirty="0">
              <a:ea typeface="+mn-ea"/>
              <a:cs typeface="+mn-cs"/>
            </a:endParaRPr>
          </a:p>
        </p:txBody>
      </p:sp>
      <p:pic>
        <p:nvPicPr>
          <p:cNvPr id="7" name="Picture 8" descr="A stone with text on it&#10;&#10;Description automatically generated">
            <a:extLst>
              <a:ext uri="{FF2B5EF4-FFF2-40B4-BE49-F238E27FC236}">
                <a16:creationId xmlns:a16="http://schemas.microsoft.com/office/drawing/2014/main" id="{1B843D5B-B521-5540-B738-9DE93A31C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3" b="7731"/>
          <a:stretch/>
        </p:blipFill>
        <p:spPr bwMode="auto">
          <a:xfrm>
            <a:off x="8" y="2668687"/>
            <a:ext cx="6095992"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4" descr="undefined">
            <a:extLst>
              <a:ext uri="{FF2B5EF4-FFF2-40B4-BE49-F238E27FC236}">
                <a16:creationId xmlns:a16="http://schemas.microsoft.com/office/drawing/2014/main" id="{55BA2D92-7A36-D498-6D71-808203D20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74" r="-3" b="3354"/>
          <a:stretch/>
        </p:blipFill>
        <p:spPr bwMode="auto">
          <a:xfrm>
            <a:off x="6019800" y="2657872"/>
            <a:ext cx="6172193"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3554C02-08F9-BC31-4875-E3740A6051C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5532272E-B0EA-1EBA-499D-FA3CC5134B60}"/>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200">
                <a:solidFill>
                  <a:srgbClr val="FFFFFF"/>
                </a:solidFill>
                <a:ea typeface="+mn-ea"/>
                <a:cs typeface="+mn-cs"/>
              </a:rPr>
              <a:pPr>
                <a:spcAft>
                  <a:spcPts val="600"/>
                </a:spcAft>
              </a:pPr>
              <a:t>20</a:t>
            </a:fld>
            <a:endParaRPr lang="en-US" sz="1200">
              <a:solidFill>
                <a:srgbClr val="FFFFFF"/>
              </a:solidFill>
              <a:ea typeface="+mn-ea"/>
              <a:cs typeface="+mn-cs"/>
            </a:endParaRPr>
          </a:p>
        </p:txBody>
      </p:sp>
    </p:spTree>
    <p:extLst>
      <p:ext uri="{BB962C8B-B14F-4D97-AF65-F5344CB8AC3E}">
        <p14:creationId xmlns:p14="http://schemas.microsoft.com/office/powerpoint/2010/main" val="98819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AE22-89B2-C631-15D0-C4D3458B34C5}"/>
              </a:ext>
            </a:extLst>
          </p:cNvPr>
          <p:cNvSpPr>
            <a:spLocks noGrp="1"/>
          </p:cNvSpPr>
          <p:nvPr>
            <p:ph type="title"/>
          </p:nvPr>
        </p:nvSpPr>
        <p:spPr/>
        <p:txBody>
          <a:bodyPr>
            <a:normAutofit/>
          </a:bodyPr>
          <a:lstStyle/>
          <a:p>
            <a:r>
              <a:rPr lang="en-US" sz="2800" dirty="0">
                <a:solidFill>
                  <a:srgbClr val="C00000"/>
                </a:solidFill>
              </a:rPr>
              <a:t>Racial Integration of the Defense Industries</a:t>
            </a:r>
          </a:p>
        </p:txBody>
      </p:sp>
      <p:sp>
        <p:nvSpPr>
          <p:cNvPr id="3" name="Text Placeholder 2">
            <a:extLst>
              <a:ext uri="{FF2B5EF4-FFF2-40B4-BE49-F238E27FC236}">
                <a16:creationId xmlns:a16="http://schemas.microsoft.com/office/drawing/2014/main" id="{0E0BEE43-CC2F-BAE8-D971-B0AB859B2DFF}"/>
              </a:ext>
            </a:extLst>
          </p:cNvPr>
          <p:cNvSpPr>
            <a:spLocks noGrp="1"/>
          </p:cNvSpPr>
          <p:nvPr>
            <p:ph type="body" idx="1"/>
          </p:nvPr>
        </p:nvSpPr>
        <p:spPr>
          <a:xfrm>
            <a:off x="415600" y="1536633"/>
            <a:ext cx="7178380" cy="4414233"/>
          </a:xfrm>
        </p:spPr>
        <p:txBody>
          <a:bodyPr/>
          <a:lstStyle/>
          <a:p>
            <a:pPr marL="152396" indent="0">
              <a:buNone/>
            </a:pPr>
            <a:r>
              <a:rPr lang="en-US" sz="1800" dirty="0">
                <a:effectLst/>
                <a:latin typeface="MinionPro" panose="02040503050201020203" pitchFamily="18" charset="0"/>
              </a:rPr>
              <a:t>When civil rights leader A. Philip Randolph planned a “March on Washington” to support jobs for African Americans, President Roosevelt signed Executive Order 8802, throwing federal jobs and jobs with federal contractors open to African Americans.</a:t>
            </a:r>
            <a:br>
              <a:rPr lang="en-US" sz="1800" dirty="0">
                <a:effectLst/>
                <a:latin typeface="MinionPro" panose="02040503050201020203" pitchFamily="18" charset="0"/>
              </a:rPr>
            </a:br>
            <a:endParaRPr lang="en-US" dirty="0"/>
          </a:p>
        </p:txBody>
      </p:sp>
      <p:sp>
        <p:nvSpPr>
          <p:cNvPr id="4" name="Slide Number Placeholder 3">
            <a:extLst>
              <a:ext uri="{FF2B5EF4-FFF2-40B4-BE49-F238E27FC236}">
                <a16:creationId xmlns:a16="http://schemas.microsoft.com/office/drawing/2014/main" id="{6DF5829B-011F-F176-53C2-41FC35EA394B}"/>
              </a:ext>
            </a:extLst>
          </p:cNvPr>
          <p:cNvSpPr>
            <a:spLocks noGrp="1"/>
          </p:cNvSpPr>
          <p:nvPr>
            <p:ph type="sldNum" idx="12"/>
          </p:nvPr>
        </p:nvSpPr>
        <p:spPr/>
        <p:txBody>
          <a:bodyPr/>
          <a:lstStyle/>
          <a:p>
            <a:fld id="{00000000-1234-1234-1234-123412341234}" type="slidenum">
              <a:rPr lang="en" smtClean="0"/>
              <a:pPr/>
              <a:t>21</a:t>
            </a:fld>
            <a:endParaRPr lang="en" dirty="0"/>
          </a:p>
        </p:txBody>
      </p:sp>
      <p:sp>
        <p:nvSpPr>
          <p:cNvPr id="5" name="Footer Placeholder 4">
            <a:extLst>
              <a:ext uri="{FF2B5EF4-FFF2-40B4-BE49-F238E27FC236}">
                <a16:creationId xmlns:a16="http://schemas.microsoft.com/office/drawing/2014/main" id="{7A9EA11E-A0F6-27D4-8D59-25F1DB596B5D}"/>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7" name="Picture 6" descr="A person in a suit&#10;&#10;Description automatically generated">
            <a:extLst>
              <a:ext uri="{FF2B5EF4-FFF2-40B4-BE49-F238E27FC236}">
                <a16:creationId xmlns:a16="http://schemas.microsoft.com/office/drawing/2014/main" id="{9B3AFC26-0386-D156-1FBD-1FBFCB355592}"/>
              </a:ext>
            </a:extLst>
          </p:cNvPr>
          <p:cNvPicPr>
            <a:picLocks noChangeAspect="1"/>
          </p:cNvPicPr>
          <p:nvPr/>
        </p:nvPicPr>
        <p:blipFill>
          <a:blip r:embed="rId2"/>
          <a:stretch>
            <a:fillRect/>
          </a:stretch>
        </p:blipFill>
        <p:spPr>
          <a:xfrm>
            <a:off x="648781" y="3500953"/>
            <a:ext cx="2319511" cy="2284189"/>
          </a:xfrm>
          <a:prstGeom prst="rect">
            <a:avLst/>
          </a:prstGeom>
        </p:spPr>
      </p:pic>
      <p:pic>
        <p:nvPicPr>
          <p:cNvPr id="4098" name="Picture 2" descr="undefined">
            <a:extLst>
              <a:ext uri="{FF2B5EF4-FFF2-40B4-BE49-F238E27FC236}">
                <a16:creationId xmlns:a16="http://schemas.microsoft.com/office/drawing/2014/main" id="{960FC296-2DC6-EDDA-7611-4775D0B23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3027" y="1519402"/>
            <a:ext cx="3748345" cy="468001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92;p17">
            <a:extLst>
              <a:ext uri="{FF2B5EF4-FFF2-40B4-BE49-F238E27FC236}">
                <a16:creationId xmlns:a16="http://schemas.microsoft.com/office/drawing/2014/main" id="{AF9174BD-18E9-0C42-48C1-EF9683D2B7E3}"/>
              </a:ext>
            </a:extLst>
          </p:cNvPr>
          <p:cNvSpPr txBox="1"/>
          <p:nvPr/>
        </p:nvSpPr>
        <p:spPr>
          <a:xfrm>
            <a:off x="2093981" y="5436192"/>
            <a:ext cx="1431236" cy="323135"/>
          </a:xfrm>
          <a:prstGeom prst="rect">
            <a:avLst/>
          </a:prstGeom>
          <a:noFill/>
          <a:ln>
            <a:noFill/>
          </a:ln>
        </p:spPr>
        <p:txBody>
          <a:bodyPr spcFirstLastPara="1" wrap="square" lIns="91425" tIns="91425" rIns="91425" bIns="91425" anchor="t" anchorCtr="0">
            <a:spAutoFit/>
          </a:bodyPr>
          <a:lstStyle/>
          <a:p>
            <a:pPr>
              <a:buSzPts val="900"/>
            </a:pPr>
            <a:r>
              <a:rPr lang="en-US" sz="900" u="none" strike="noStrike" cap="none" dirty="0">
                <a:solidFill>
                  <a:srgbClr val="000000"/>
                </a:solidFill>
                <a:highlight>
                  <a:srgbClr val="FBFBFB"/>
                </a:highlight>
                <a:latin typeface="Bree Serif" panose="02000503040000020004" pitchFamily="2" charset="77"/>
                <a:ea typeface="Bree Serif"/>
                <a:cs typeface="Bree Serif"/>
                <a:sym typeface="Bree Serif"/>
              </a:rPr>
              <a:t>A. Philip Randolph</a:t>
            </a:r>
          </a:p>
        </p:txBody>
      </p:sp>
      <p:pic>
        <p:nvPicPr>
          <p:cNvPr id="4100" name="Picture 4" descr="undefined">
            <a:extLst>
              <a:ext uri="{FF2B5EF4-FFF2-40B4-BE49-F238E27FC236}">
                <a16:creationId xmlns:a16="http://schemas.microsoft.com/office/drawing/2014/main" id="{B693E260-737E-AFEE-3E11-CA8445D2A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6762" y="3086678"/>
            <a:ext cx="4366479" cy="311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15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undefined">
            <a:extLst>
              <a:ext uri="{FF2B5EF4-FFF2-40B4-BE49-F238E27FC236}">
                <a16:creationId xmlns:a16="http://schemas.microsoft.com/office/drawing/2014/main" id="{588F9D91-FA3C-AD40-B16E-0A6AF61126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19" b="985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DDA52-0710-A719-3AB9-58617CA55C2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90000"/>
              </a:lnSpc>
              <a:spcBef>
                <a:spcPct val="0"/>
              </a:spcBef>
            </a:pPr>
            <a:r>
              <a:rPr lang="en-US">
                <a:solidFill>
                  <a:schemeClr val="tx1">
                    <a:lumMod val="85000"/>
                    <a:lumOff val="15000"/>
                  </a:schemeClr>
                </a:solidFill>
                <a:latin typeface="+mj-lt"/>
              </a:rPr>
              <a:t>The European Theater: The War against Germany</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E5B3DCFB-2B28-4787-A2BB-6FEFA82A03A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457200">
              <a:spcAft>
                <a:spcPts val="600"/>
              </a:spcAft>
            </a:pPr>
            <a:r>
              <a:rPr lang="en-US" sz="1200" kern="120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6C73A8C4-7715-2063-98D9-D6A120E1BEC7}"/>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defTabSz="457200">
              <a:spcAft>
                <a:spcPts val="600"/>
              </a:spcAft>
            </a:pPr>
            <a:fld id="{00000000-1234-1234-1234-123412341234}" type="slidenum">
              <a:rPr lang="en-US" sz="1200">
                <a:solidFill>
                  <a:srgbClr val="FFFFFF"/>
                </a:solidFill>
                <a:ea typeface="+mn-ea"/>
                <a:cs typeface="+mn-cs"/>
              </a:rPr>
              <a:pPr defTabSz="457200">
                <a:spcAft>
                  <a:spcPts val="600"/>
                </a:spcAft>
              </a:pPr>
              <a:t>22</a:t>
            </a:fld>
            <a:endParaRPr lang="en-US" sz="1200">
              <a:solidFill>
                <a:srgbClr val="FFFFFF"/>
              </a:solidFill>
              <a:ea typeface="+mn-ea"/>
              <a:cs typeface="+mn-cs"/>
            </a:endParaRPr>
          </a:p>
        </p:txBody>
      </p:sp>
    </p:spTree>
    <p:extLst>
      <p:ext uri="{BB962C8B-B14F-4D97-AF65-F5344CB8AC3E}">
        <p14:creationId xmlns:p14="http://schemas.microsoft.com/office/powerpoint/2010/main" val="286485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arge number of people standing beside a railway siding with the camp gate in the background">
            <a:extLst>
              <a:ext uri="{FF2B5EF4-FFF2-40B4-BE49-F238E27FC236}">
                <a16:creationId xmlns:a16="http://schemas.microsoft.com/office/drawing/2014/main" id="{557E0C27-EFBC-1850-A462-E32174497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25" r="12770" b="2"/>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 name="Freeform: Shape 1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89FC50-A475-6739-A6B1-82A58E2BD434}"/>
              </a:ext>
            </a:extLst>
          </p:cNvPr>
          <p:cNvSpPr>
            <a:spLocks noGrp="1"/>
          </p:cNvSpPr>
          <p:nvPr>
            <p:ph type="title"/>
          </p:nvPr>
        </p:nvSpPr>
        <p:spPr>
          <a:xfrm>
            <a:off x="374904" y="856488"/>
            <a:ext cx="4992624" cy="1243584"/>
          </a:xfrm>
        </p:spPr>
        <p:txBody>
          <a:bodyPr vert="horz" lIns="91440" tIns="45720" rIns="91440" bIns="45720" rtlCol="0" anchor="ctr">
            <a:normAutofit/>
          </a:bodyPr>
          <a:lstStyle/>
          <a:p>
            <a:pPr>
              <a:lnSpc>
                <a:spcPct val="90000"/>
              </a:lnSpc>
              <a:spcBef>
                <a:spcPct val="0"/>
              </a:spcBef>
            </a:pPr>
            <a:r>
              <a:rPr lang="en-US" sz="2400" dirty="0">
                <a:solidFill>
                  <a:srgbClr val="C00000"/>
                </a:solidFill>
              </a:rPr>
              <a:t>Hitler’s Plans and the Holocaust</a:t>
            </a:r>
          </a:p>
        </p:txBody>
      </p:sp>
      <p:sp>
        <p:nvSpPr>
          <p:cNvPr id="17" name="Rectangle 16">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9BCF55E2-612D-6FA7-C81A-E2885FCEA259}"/>
              </a:ext>
            </a:extLst>
          </p:cNvPr>
          <p:cNvSpPr>
            <a:spLocks noGrp="1"/>
          </p:cNvSpPr>
          <p:nvPr>
            <p:ph type="body" idx="1"/>
          </p:nvPr>
        </p:nvSpPr>
        <p:spPr>
          <a:xfrm>
            <a:off x="374904" y="2522949"/>
            <a:ext cx="5065776" cy="3402363"/>
          </a:xfrm>
        </p:spPr>
        <p:txBody>
          <a:bodyPr vert="horz" lIns="91440" tIns="45720" rIns="91440" bIns="45720" rtlCol="0" anchor="t">
            <a:normAutofit/>
          </a:bodyPr>
          <a:lstStyle/>
          <a:p>
            <a:pPr marL="0" indent="0">
              <a:lnSpc>
                <a:spcPct val="90000"/>
              </a:lnSpc>
              <a:spcAft>
                <a:spcPts val="600"/>
              </a:spcAft>
              <a:buNone/>
            </a:pPr>
            <a:r>
              <a:rPr lang="en-US" dirty="0">
                <a:ea typeface="+mn-ea"/>
                <a:cs typeface="+mn-cs"/>
              </a:rPr>
              <a:t>Nazi Germany murdered European Jews in the Holocaust. Trains carried Jews and other victims to Auschwitz and other extermination camps. </a:t>
            </a:r>
          </a:p>
          <a:p>
            <a:pPr marL="152396" indent="-228600">
              <a:lnSpc>
                <a:spcPct val="90000"/>
              </a:lnSpc>
              <a:spcAft>
                <a:spcPts val="600"/>
              </a:spcAft>
            </a:pPr>
            <a:endParaRPr lang="en-US" dirty="0">
              <a:ea typeface="+mn-ea"/>
              <a:cs typeface="+mn-cs"/>
            </a:endParaRPr>
          </a:p>
        </p:txBody>
      </p:sp>
      <p:sp>
        <p:nvSpPr>
          <p:cNvPr id="5" name="Footer Placeholder 4">
            <a:extLst>
              <a:ext uri="{FF2B5EF4-FFF2-40B4-BE49-F238E27FC236}">
                <a16:creationId xmlns:a16="http://schemas.microsoft.com/office/drawing/2014/main" id="{81D099C3-96E1-C282-2CEE-9338B980E741}"/>
              </a:ext>
            </a:extLst>
          </p:cNvPr>
          <p:cNvSpPr>
            <a:spLocks noGrp="1"/>
          </p:cNvSpPr>
          <p:nvPr>
            <p:ph type="ftr" sz="quarter" idx="11"/>
          </p:nvPr>
        </p:nvSpPr>
        <p:spPr>
          <a:xfrm>
            <a:off x="1756880" y="6356350"/>
            <a:ext cx="2943135" cy="365125"/>
          </a:xfrm>
        </p:spPr>
        <p:txBody>
          <a:bodyPr vert="horz" lIns="91440" tIns="45720" rIns="91440" bIns="45720" rtlCol="0" anchor="ctr">
            <a:normAutofit/>
          </a:bodyPr>
          <a:lstStyle/>
          <a:p>
            <a:pPr algn="r">
              <a:lnSpc>
                <a:spcPct val="100000"/>
              </a:lnSpc>
              <a:spcAft>
                <a:spcPts val="600"/>
              </a:spcAft>
              <a:buClrTx/>
              <a:buSzTx/>
              <a:defRPr/>
            </a:pPr>
            <a:r>
              <a:rPr lang="en-US" sz="1200" kern="1200">
                <a:solidFill>
                  <a:schemeClr val="tx1">
                    <a:lumMod val="50000"/>
                    <a:lumOff val="50000"/>
                  </a:schemeClr>
                </a:solidFill>
                <a:latin typeface="Calibri" panose="020F0502020204030204"/>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1A4335E2-829F-9917-F652-58DF306F3DF1}"/>
              </a:ext>
            </a:extLst>
          </p:cNvPr>
          <p:cNvSpPr>
            <a:spLocks noGrp="1"/>
          </p:cNvSpPr>
          <p:nvPr>
            <p:ph type="sldNum" idx="12"/>
          </p:nvPr>
        </p:nvSpPr>
        <p:spPr>
          <a:xfrm>
            <a:off x="9081136"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bg1"/>
                </a:solidFill>
                <a:latin typeface="Calibri" panose="020F0502020204030204"/>
                <a:ea typeface="+mn-ea"/>
                <a:cs typeface="+mn-cs"/>
              </a:rPr>
              <a:pPr>
                <a:spcAft>
                  <a:spcPts val="600"/>
                </a:spcAft>
                <a:buClrTx/>
                <a:buSzTx/>
                <a:defRPr/>
              </a:pPr>
              <a:t>23</a:t>
            </a:fld>
            <a:endParaRPr lang="en-US" sz="120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2111214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5B6C-DF3A-FF92-25DD-0552B5496405}"/>
              </a:ext>
            </a:extLst>
          </p:cNvPr>
          <p:cNvSpPr>
            <a:spLocks noGrp="1"/>
          </p:cNvSpPr>
          <p:nvPr>
            <p:ph type="title"/>
          </p:nvPr>
        </p:nvSpPr>
        <p:spPr/>
        <p:txBody>
          <a:bodyPr>
            <a:normAutofit/>
          </a:bodyPr>
          <a:lstStyle/>
          <a:p>
            <a:r>
              <a:rPr lang="en-US" sz="2800">
                <a:solidFill>
                  <a:srgbClr val="C00000"/>
                </a:solidFill>
              </a:rPr>
              <a:t>North Africa and Italy</a:t>
            </a:r>
            <a:endParaRPr lang="en-US" sz="2800" dirty="0">
              <a:solidFill>
                <a:srgbClr val="C00000"/>
              </a:solidFill>
            </a:endParaRPr>
          </a:p>
        </p:txBody>
      </p:sp>
      <p:sp>
        <p:nvSpPr>
          <p:cNvPr id="3" name="Text Placeholder 2">
            <a:extLst>
              <a:ext uri="{FF2B5EF4-FFF2-40B4-BE49-F238E27FC236}">
                <a16:creationId xmlns:a16="http://schemas.microsoft.com/office/drawing/2014/main" id="{828088E4-A1A0-969B-21DD-CB5D933728C4}"/>
              </a:ext>
            </a:extLst>
          </p:cNvPr>
          <p:cNvSpPr>
            <a:spLocks noGrp="1"/>
          </p:cNvSpPr>
          <p:nvPr>
            <p:ph type="body" idx="1"/>
          </p:nvPr>
        </p:nvSpPr>
        <p:spPr>
          <a:xfrm>
            <a:off x="415599" y="1536633"/>
            <a:ext cx="5577885" cy="4414233"/>
          </a:xfrm>
        </p:spPr>
        <p:txBody>
          <a:bodyPr/>
          <a:lstStyle/>
          <a:p>
            <a:pPr marL="152396" indent="0">
              <a:buNone/>
            </a:pPr>
            <a:r>
              <a:rPr lang="en-US" dirty="0"/>
              <a:t>Americans and British delayed opening a second major front in Western Europe while the Soviets faced most of the German army; instead Americans and British sent troops to North Africa, Sicily, and Italy. </a:t>
            </a:r>
          </a:p>
        </p:txBody>
      </p:sp>
      <p:sp>
        <p:nvSpPr>
          <p:cNvPr id="4" name="Slide Number Placeholder 3">
            <a:extLst>
              <a:ext uri="{FF2B5EF4-FFF2-40B4-BE49-F238E27FC236}">
                <a16:creationId xmlns:a16="http://schemas.microsoft.com/office/drawing/2014/main" id="{2B0C77F2-DBDB-2A24-0B0C-BEC7A10DD536}"/>
              </a:ext>
            </a:extLst>
          </p:cNvPr>
          <p:cNvSpPr>
            <a:spLocks noGrp="1"/>
          </p:cNvSpPr>
          <p:nvPr>
            <p:ph type="sldNum" idx="12"/>
          </p:nvPr>
        </p:nvSpPr>
        <p:spPr/>
        <p:txBody>
          <a:bodyPr/>
          <a:lstStyle/>
          <a:p>
            <a:fld id="{00000000-1234-1234-1234-123412341234}" type="slidenum">
              <a:rPr lang="en" smtClean="0"/>
              <a:pPr/>
              <a:t>24</a:t>
            </a:fld>
            <a:endParaRPr lang="en" dirty="0"/>
          </a:p>
        </p:txBody>
      </p:sp>
      <p:sp>
        <p:nvSpPr>
          <p:cNvPr id="5" name="Footer Placeholder 4">
            <a:extLst>
              <a:ext uri="{FF2B5EF4-FFF2-40B4-BE49-F238E27FC236}">
                <a16:creationId xmlns:a16="http://schemas.microsoft.com/office/drawing/2014/main" id="{BE0EC00D-4E33-0FAA-E9DC-73329CB3D04E}"/>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7" name="Picture 6" descr="A map of the italian war&#10;&#10;Description automatically generated">
            <a:extLst>
              <a:ext uri="{FF2B5EF4-FFF2-40B4-BE49-F238E27FC236}">
                <a16:creationId xmlns:a16="http://schemas.microsoft.com/office/drawing/2014/main" id="{EF730523-71E5-EF63-50E8-DEB552B091A6}"/>
              </a:ext>
            </a:extLst>
          </p:cNvPr>
          <p:cNvPicPr>
            <a:picLocks noChangeAspect="1"/>
          </p:cNvPicPr>
          <p:nvPr/>
        </p:nvPicPr>
        <p:blipFill>
          <a:blip r:embed="rId2"/>
          <a:stretch>
            <a:fillRect/>
          </a:stretch>
        </p:blipFill>
        <p:spPr>
          <a:xfrm>
            <a:off x="6259331" y="267861"/>
            <a:ext cx="5251223" cy="6394724"/>
          </a:xfrm>
          <a:prstGeom prst="rect">
            <a:avLst/>
          </a:prstGeom>
        </p:spPr>
      </p:pic>
    </p:spTree>
    <p:extLst>
      <p:ext uri="{BB962C8B-B14F-4D97-AF65-F5344CB8AC3E}">
        <p14:creationId xmlns:p14="http://schemas.microsoft.com/office/powerpoint/2010/main" val="1130016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2A5C-5EE0-7268-340E-6D15DFA6026C}"/>
              </a:ext>
            </a:extLst>
          </p:cNvPr>
          <p:cNvSpPr>
            <a:spLocks noGrp="1"/>
          </p:cNvSpPr>
          <p:nvPr>
            <p:ph type="title"/>
          </p:nvPr>
        </p:nvSpPr>
        <p:spPr/>
        <p:txBody>
          <a:bodyPr>
            <a:normAutofit/>
          </a:bodyPr>
          <a:lstStyle/>
          <a:p>
            <a:r>
              <a:rPr lang="en-US" sz="2800" dirty="0">
                <a:solidFill>
                  <a:srgbClr val="C00000"/>
                </a:solidFill>
              </a:rPr>
              <a:t>Stalingrad</a:t>
            </a:r>
          </a:p>
        </p:txBody>
      </p:sp>
      <p:sp>
        <p:nvSpPr>
          <p:cNvPr id="3" name="Text Placeholder 2">
            <a:extLst>
              <a:ext uri="{FF2B5EF4-FFF2-40B4-BE49-F238E27FC236}">
                <a16:creationId xmlns:a16="http://schemas.microsoft.com/office/drawing/2014/main" id="{9BADC216-1FE1-C3F5-81B8-B46E83CDC7E2}"/>
              </a:ext>
            </a:extLst>
          </p:cNvPr>
          <p:cNvSpPr>
            <a:spLocks noGrp="1"/>
          </p:cNvSpPr>
          <p:nvPr>
            <p:ph type="body" idx="1"/>
          </p:nvPr>
        </p:nvSpPr>
        <p:spPr>
          <a:xfrm>
            <a:off x="415600" y="1536633"/>
            <a:ext cx="5862537" cy="4414233"/>
          </a:xfrm>
        </p:spPr>
        <p:txBody>
          <a:bodyPr/>
          <a:lstStyle/>
          <a:p>
            <a:r>
              <a:rPr lang="en-US" sz="1800" dirty="0">
                <a:effectLst/>
                <a:latin typeface="MinionPro" panose="02040503050201020203" pitchFamily="18" charset="0"/>
              </a:rPr>
              <a:t>German and Soviet troops had been locked in deadly combat in the city of </a:t>
            </a:r>
            <a:r>
              <a:rPr lang="en-US" sz="1800" b="1" dirty="0">
                <a:effectLst/>
                <a:latin typeface="MinionPro" panose="02040503050201020203" pitchFamily="18" charset="0"/>
              </a:rPr>
              <a:t>Stalingrad </a:t>
            </a:r>
            <a:r>
              <a:rPr lang="en-US" sz="1800" dirty="0">
                <a:effectLst/>
                <a:latin typeface="MinionPro" panose="02040503050201020203" pitchFamily="18" charset="0"/>
              </a:rPr>
              <a:t>in the Soviet Union (August 1942–January 1943). </a:t>
            </a:r>
          </a:p>
          <a:p>
            <a:r>
              <a:rPr lang="en-US" sz="1800" dirty="0">
                <a:effectLst/>
                <a:latin typeface="MinionPro" panose="02040503050201020203" pitchFamily="18" charset="0"/>
              </a:rPr>
              <a:t>This battle proved to be the turning point of the war in Europe. </a:t>
            </a:r>
          </a:p>
          <a:p>
            <a:r>
              <a:rPr lang="en-US" sz="1800" dirty="0">
                <a:effectLst/>
                <a:latin typeface="MinionPro" panose="02040503050201020203" pitchFamily="18" charset="0"/>
              </a:rPr>
              <a:t>By this time, the Soviet army had developed new tactics to counter German </a:t>
            </a:r>
            <a:r>
              <a:rPr lang="en-US" sz="1800" i="1" dirty="0">
                <a:effectLst/>
                <a:latin typeface="MinionPro" panose="02040503050201020203" pitchFamily="18" charset="0"/>
              </a:rPr>
              <a:t>Blitzkrieg </a:t>
            </a:r>
            <a:r>
              <a:rPr lang="en-US" sz="1800" dirty="0">
                <a:effectLst/>
                <a:latin typeface="MinionPro" panose="02040503050201020203" pitchFamily="18" charset="0"/>
              </a:rPr>
              <a:t>warfare. </a:t>
            </a:r>
            <a:endParaRPr lang="en-US" sz="1600" dirty="0"/>
          </a:p>
          <a:p>
            <a:endParaRPr lang="en-US" dirty="0"/>
          </a:p>
        </p:txBody>
      </p:sp>
      <p:sp>
        <p:nvSpPr>
          <p:cNvPr id="4" name="Slide Number Placeholder 3">
            <a:extLst>
              <a:ext uri="{FF2B5EF4-FFF2-40B4-BE49-F238E27FC236}">
                <a16:creationId xmlns:a16="http://schemas.microsoft.com/office/drawing/2014/main" id="{666DA916-3F05-A7A5-B02C-32C3B610D7F3}"/>
              </a:ext>
            </a:extLst>
          </p:cNvPr>
          <p:cNvSpPr>
            <a:spLocks noGrp="1"/>
          </p:cNvSpPr>
          <p:nvPr>
            <p:ph type="sldNum" idx="12"/>
          </p:nvPr>
        </p:nvSpPr>
        <p:spPr/>
        <p:txBody>
          <a:bodyPr/>
          <a:lstStyle/>
          <a:p>
            <a:fld id="{00000000-1234-1234-1234-123412341234}" type="slidenum">
              <a:rPr lang="en" smtClean="0"/>
              <a:pPr/>
              <a:t>25</a:t>
            </a:fld>
            <a:endParaRPr lang="en" dirty="0"/>
          </a:p>
        </p:txBody>
      </p:sp>
      <p:sp>
        <p:nvSpPr>
          <p:cNvPr id="5" name="Footer Placeholder 4">
            <a:extLst>
              <a:ext uri="{FF2B5EF4-FFF2-40B4-BE49-F238E27FC236}">
                <a16:creationId xmlns:a16="http://schemas.microsoft.com/office/drawing/2014/main" id="{2E2F5EA2-F7C3-AD4C-1702-EBD1CCED99EC}"/>
              </a:ext>
            </a:extLst>
          </p:cNvPr>
          <p:cNvSpPr>
            <a:spLocks noGrp="1"/>
          </p:cNvSpPr>
          <p:nvPr>
            <p:ph type="ftr" sz="quarter" idx="11"/>
          </p:nvPr>
        </p:nvSpPr>
        <p:spPr/>
        <p:txBody>
          <a:bodyPr/>
          <a:lstStyle/>
          <a:p>
            <a:r>
              <a:rPr lang="en-US" sz="1400" dirty="0">
                <a:solidFill>
                  <a:srgbClr val="0000FF"/>
                </a:solidFill>
                <a:latin typeface="Bree Serif"/>
                <a:ea typeface="Bree Serif"/>
                <a:cs typeface="Bree Serif"/>
                <a:sym typeface="Bree Serif"/>
              </a:rPr>
              <a:t>Chapter 15: America in World War II</a:t>
            </a:r>
          </a:p>
        </p:txBody>
      </p:sp>
      <p:pic>
        <p:nvPicPr>
          <p:cNvPr id="6146" name="Picture 2" descr="undefined">
            <a:extLst>
              <a:ext uri="{FF2B5EF4-FFF2-40B4-BE49-F238E27FC236}">
                <a16:creationId xmlns:a16="http://schemas.microsoft.com/office/drawing/2014/main" id="{C132F8A4-5A86-512A-B10A-060447849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2976" y="1412714"/>
            <a:ext cx="4907466" cy="474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3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DCC3-A327-3E43-0D72-3B026B1AF4F1}"/>
              </a:ext>
            </a:extLst>
          </p:cNvPr>
          <p:cNvSpPr>
            <a:spLocks noGrp="1"/>
          </p:cNvSpPr>
          <p:nvPr>
            <p:ph type="title"/>
          </p:nvPr>
        </p:nvSpPr>
        <p:spPr/>
        <p:txBody>
          <a:bodyPr>
            <a:normAutofit/>
          </a:bodyPr>
          <a:lstStyle/>
          <a:p>
            <a:r>
              <a:rPr lang="en-US" sz="2800" dirty="0">
                <a:solidFill>
                  <a:srgbClr val="C00000"/>
                </a:solidFill>
              </a:rPr>
              <a:t>The Tehran Conference</a:t>
            </a:r>
          </a:p>
        </p:txBody>
      </p:sp>
      <p:sp>
        <p:nvSpPr>
          <p:cNvPr id="3" name="Text Placeholder 2">
            <a:extLst>
              <a:ext uri="{FF2B5EF4-FFF2-40B4-BE49-F238E27FC236}">
                <a16:creationId xmlns:a16="http://schemas.microsoft.com/office/drawing/2014/main" id="{A85980F8-E2B5-6789-8A74-096C4438E678}"/>
              </a:ext>
            </a:extLst>
          </p:cNvPr>
          <p:cNvSpPr>
            <a:spLocks noGrp="1"/>
          </p:cNvSpPr>
          <p:nvPr>
            <p:ph type="body" idx="1"/>
          </p:nvPr>
        </p:nvSpPr>
        <p:spPr>
          <a:xfrm>
            <a:off x="415600" y="1536633"/>
            <a:ext cx="4379424" cy="4414233"/>
          </a:xfrm>
        </p:spPr>
        <p:txBody>
          <a:bodyPr/>
          <a:lstStyle/>
          <a:p>
            <a:pPr marL="152396" indent="0">
              <a:buNone/>
            </a:pPr>
            <a:r>
              <a:rPr lang="en-US" sz="2000" dirty="0">
                <a:solidFill>
                  <a:schemeClr val="tx1"/>
                </a:solidFill>
                <a:latin typeface="Bree Serif" panose="02000503040000020004" pitchFamily="2" charset="77"/>
                <a:ea typeface="Bree Serif"/>
                <a:cs typeface="Bree Serif"/>
                <a:sym typeface="Bree Serif"/>
              </a:rPr>
              <a:t>At the </a:t>
            </a:r>
            <a:r>
              <a:rPr lang="en-US" sz="2000" dirty="0">
                <a:solidFill>
                  <a:srgbClr val="C00000"/>
                </a:solidFill>
                <a:latin typeface="Bree Serif" panose="02000503040000020004" pitchFamily="2" charset="77"/>
                <a:ea typeface="Bree Serif"/>
                <a:cs typeface="Bree Serif"/>
                <a:sym typeface="Bree Serif"/>
              </a:rPr>
              <a:t>Tehran Conference</a:t>
            </a:r>
            <a:r>
              <a:rPr lang="en-US" sz="2000" dirty="0">
                <a:solidFill>
                  <a:schemeClr val="tx1"/>
                </a:solidFill>
                <a:latin typeface="Bree Serif" panose="02000503040000020004" pitchFamily="2" charset="77"/>
                <a:ea typeface="Bree Serif"/>
                <a:cs typeface="Bree Serif"/>
                <a:sym typeface="Bree Serif"/>
              </a:rPr>
              <a:t> (1943), Roosevelt promised to launch an invasion of France. </a:t>
            </a:r>
          </a:p>
          <a:p>
            <a:endParaRPr lang="en-US" dirty="0"/>
          </a:p>
        </p:txBody>
      </p:sp>
      <p:sp>
        <p:nvSpPr>
          <p:cNvPr id="4" name="Slide Number Placeholder 3">
            <a:extLst>
              <a:ext uri="{FF2B5EF4-FFF2-40B4-BE49-F238E27FC236}">
                <a16:creationId xmlns:a16="http://schemas.microsoft.com/office/drawing/2014/main" id="{1C950C5D-9B0D-D484-1667-17276F6F568F}"/>
              </a:ext>
            </a:extLst>
          </p:cNvPr>
          <p:cNvSpPr>
            <a:spLocks noGrp="1"/>
          </p:cNvSpPr>
          <p:nvPr>
            <p:ph type="sldNum" idx="12"/>
          </p:nvPr>
        </p:nvSpPr>
        <p:spPr/>
        <p:txBody>
          <a:bodyPr/>
          <a:lstStyle/>
          <a:p>
            <a:fld id="{00000000-1234-1234-1234-123412341234}" type="slidenum">
              <a:rPr lang="en" smtClean="0"/>
              <a:pPr/>
              <a:t>26</a:t>
            </a:fld>
            <a:endParaRPr lang="en" dirty="0"/>
          </a:p>
        </p:txBody>
      </p:sp>
      <p:sp>
        <p:nvSpPr>
          <p:cNvPr id="5" name="Footer Placeholder 4">
            <a:extLst>
              <a:ext uri="{FF2B5EF4-FFF2-40B4-BE49-F238E27FC236}">
                <a16:creationId xmlns:a16="http://schemas.microsoft.com/office/drawing/2014/main" id="{72B20D37-8F08-0326-AC3D-DAE217B2DF16}"/>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7" name="Picture 2" descr="undefined">
            <a:extLst>
              <a:ext uri="{FF2B5EF4-FFF2-40B4-BE49-F238E27FC236}">
                <a16:creationId xmlns:a16="http://schemas.microsoft.com/office/drawing/2014/main" id="{5A0EA866-4C2A-3704-3491-A96C98C91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176" y="1536633"/>
            <a:ext cx="6667235" cy="460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40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undefined">
            <a:extLst>
              <a:ext uri="{FF2B5EF4-FFF2-40B4-BE49-F238E27FC236}">
                <a16:creationId xmlns:a16="http://schemas.microsoft.com/office/drawing/2014/main" id="{6021572E-2732-8016-C484-2A9F03771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06" r="-1" b="-1"/>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7EFBF6-7217-FAAA-1B16-53CF9F3D0D12}"/>
              </a:ext>
            </a:extLst>
          </p:cNvPr>
          <p:cNvSpPr>
            <a:spLocks noGrp="1"/>
          </p:cNvSpPr>
          <p:nvPr>
            <p:ph type="title"/>
          </p:nvPr>
        </p:nvSpPr>
        <p:spPr>
          <a:xfrm>
            <a:off x="371094" y="1161288"/>
            <a:ext cx="3438144" cy="1125728"/>
          </a:xfrm>
        </p:spPr>
        <p:txBody>
          <a:bodyPr vert="horz" lIns="91440" tIns="45720" rIns="91440" bIns="45720" rtlCol="0" anchor="b">
            <a:normAutofit/>
          </a:bodyPr>
          <a:lstStyle/>
          <a:p>
            <a:pPr>
              <a:lnSpc>
                <a:spcPct val="90000"/>
              </a:lnSpc>
              <a:spcBef>
                <a:spcPct val="0"/>
              </a:spcBef>
            </a:pPr>
            <a:r>
              <a:rPr lang="en-US" sz="2800" dirty="0">
                <a:solidFill>
                  <a:srgbClr val="C00000"/>
                </a:solidFill>
              </a:rPr>
              <a:t>D-Day</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2386063A-460B-7B58-FA99-53B7035D89FC}"/>
              </a:ext>
            </a:extLst>
          </p:cNvPr>
          <p:cNvSpPr>
            <a:spLocks noGrp="1"/>
          </p:cNvSpPr>
          <p:nvPr>
            <p:ph type="body" idx="1"/>
          </p:nvPr>
        </p:nvSpPr>
        <p:spPr>
          <a:xfrm>
            <a:off x="371094" y="2718054"/>
            <a:ext cx="3438906" cy="3207258"/>
          </a:xfrm>
        </p:spPr>
        <p:txBody>
          <a:bodyPr vert="horz" lIns="91440" tIns="45720" rIns="91440" bIns="45720" rtlCol="0" anchor="t">
            <a:normAutofit/>
          </a:bodyPr>
          <a:lstStyle/>
          <a:p>
            <a:pPr marL="0" indent="0">
              <a:lnSpc>
                <a:spcPct val="90000"/>
              </a:lnSpc>
              <a:spcAft>
                <a:spcPts val="600"/>
              </a:spcAft>
              <a:buNone/>
            </a:pPr>
            <a:r>
              <a:rPr lang="en-US" sz="1700" dirty="0">
                <a:ea typeface="+mn-ea"/>
                <a:cs typeface="+mn-cs"/>
              </a:rPr>
              <a:t>On “D-Day” (June 6, 1944), the Western Allies opened a second front in Western Europe by landing troops on the beaches of Normandy in the largest amphibious operation in history. </a:t>
            </a:r>
          </a:p>
        </p:txBody>
      </p:sp>
      <p:sp>
        <p:nvSpPr>
          <p:cNvPr id="5" name="Footer Placeholder 4">
            <a:extLst>
              <a:ext uri="{FF2B5EF4-FFF2-40B4-BE49-F238E27FC236}">
                <a16:creationId xmlns:a16="http://schemas.microsoft.com/office/drawing/2014/main" id="{057607D4-062A-CB40-615E-E0E93F67ABE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a:solidFill>
                  <a:schemeClr val="bg1"/>
                </a:solidFill>
                <a:latin typeface="Calibri" panose="020F0502020204030204"/>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788DA242-07F7-5CF6-0CF2-790C5A86F8FD}"/>
              </a:ext>
            </a:extLst>
          </p:cNvPr>
          <p:cNvSpPr>
            <a:spLocks noGrp="1"/>
          </p:cNvSpPr>
          <p:nvPr>
            <p:ph type="sldNum" idx="12"/>
          </p:nvPr>
        </p:nvSpPr>
        <p:spPr>
          <a:xfrm>
            <a:off x="9077706"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bg1"/>
                </a:solidFill>
                <a:latin typeface="Calibri" panose="020F0502020204030204"/>
                <a:ea typeface="+mn-ea"/>
                <a:cs typeface="+mn-cs"/>
              </a:rPr>
              <a:pPr>
                <a:spcAft>
                  <a:spcPts val="600"/>
                </a:spcAft>
                <a:buClrTx/>
                <a:buSzTx/>
                <a:defRPr/>
              </a:pPr>
              <a:t>27</a:t>
            </a:fld>
            <a:endParaRPr lang="en-US" sz="120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1758609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0D06-C3B1-C42E-EF05-7982DC17E7E2}"/>
              </a:ext>
            </a:extLst>
          </p:cNvPr>
          <p:cNvSpPr>
            <a:spLocks noGrp="1"/>
          </p:cNvSpPr>
          <p:nvPr>
            <p:ph type="title"/>
          </p:nvPr>
        </p:nvSpPr>
        <p:spPr/>
        <p:txBody>
          <a:bodyPr>
            <a:normAutofit/>
          </a:bodyPr>
          <a:lstStyle/>
          <a:p>
            <a:r>
              <a:rPr lang="en-US" sz="2800" dirty="0">
                <a:solidFill>
                  <a:srgbClr val="C00000"/>
                </a:solidFill>
              </a:rPr>
              <a:t>The Western Advance</a:t>
            </a:r>
          </a:p>
        </p:txBody>
      </p:sp>
      <p:sp>
        <p:nvSpPr>
          <p:cNvPr id="3" name="Text Placeholder 2">
            <a:extLst>
              <a:ext uri="{FF2B5EF4-FFF2-40B4-BE49-F238E27FC236}">
                <a16:creationId xmlns:a16="http://schemas.microsoft.com/office/drawing/2014/main" id="{8D48C151-AD75-D33C-9449-3E3AC60AF661}"/>
              </a:ext>
            </a:extLst>
          </p:cNvPr>
          <p:cNvSpPr>
            <a:spLocks noGrp="1"/>
          </p:cNvSpPr>
          <p:nvPr>
            <p:ph type="body" idx="1"/>
          </p:nvPr>
        </p:nvSpPr>
        <p:spPr>
          <a:xfrm>
            <a:off x="415600" y="1536633"/>
            <a:ext cx="4089493" cy="4414233"/>
          </a:xfrm>
        </p:spPr>
        <p:txBody>
          <a:bodyPr/>
          <a:lstStyle/>
          <a:p>
            <a:pPr marL="152396" indent="0">
              <a:buNone/>
            </a:pPr>
            <a:r>
              <a:rPr lang="en-US" dirty="0">
                <a:latin typeface="Bree Serif" panose="02000503040000020004" pitchFamily="2" charset="77"/>
              </a:rPr>
              <a:t>The Western Allies took Paris and advanced into Germany from the west while Soviet armies advanced from the east. </a:t>
            </a:r>
          </a:p>
        </p:txBody>
      </p:sp>
      <p:sp>
        <p:nvSpPr>
          <p:cNvPr id="4" name="Slide Number Placeholder 3">
            <a:extLst>
              <a:ext uri="{FF2B5EF4-FFF2-40B4-BE49-F238E27FC236}">
                <a16:creationId xmlns:a16="http://schemas.microsoft.com/office/drawing/2014/main" id="{876DA1FC-31ED-2DA2-0F14-79700BB1F99A}"/>
              </a:ext>
            </a:extLst>
          </p:cNvPr>
          <p:cNvSpPr>
            <a:spLocks noGrp="1"/>
          </p:cNvSpPr>
          <p:nvPr>
            <p:ph type="sldNum" idx="12"/>
          </p:nvPr>
        </p:nvSpPr>
        <p:spPr/>
        <p:txBody>
          <a:bodyPr/>
          <a:lstStyle/>
          <a:p>
            <a:fld id="{00000000-1234-1234-1234-123412341234}" type="slidenum">
              <a:rPr lang="en" smtClean="0"/>
              <a:pPr/>
              <a:t>28</a:t>
            </a:fld>
            <a:endParaRPr lang="en" dirty="0"/>
          </a:p>
        </p:txBody>
      </p:sp>
      <p:sp>
        <p:nvSpPr>
          <p:cNvPr id="5" name="Footer Placeholder 4">
            <a:extLst>
              <a:ext uri="{FF2B5EF4-FFF2-40B4-BE49-F238E27FC236}">
                <a16:creationId xmlns:a16="http://schemas.microsoft.com/office/drawing/2014/main" id="{5FA18693-21DA-35A2-578B-427C8B1ECD7E}"/>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6" name="Picture 5" descr="A map of the battle of the bulge&#10;&#10;Description automatically generated">
            <a:extLst>
              <a:ext uri="{FF2B5EF4-FFF2-40B4-BE49-F238E27FC236}">
                <a16:creationId xmlns:a16="http://schemas.microsoft.com/office/drawing/2014/main" id="{4DA5C3CB-4957-0F91-0CA8-D15FB84CD171}"/>
              </a:ext>
            </a:extLst>
          </p:cNvPr>
          <p:cNvPicPr>
            <a:picLocks noChangeAspect="1"/>
          </p:cNvPicPr>
          <p:nvPr/>
        </p:nvPicPr>
        <p:blipFill>
          <a:blip r:embed="rId2"/>
          <a:stretch>
            <a:fillRect/>
          </a:stretch>
        </p:blipFill>
        <p:spPr>
          <a:xfrm>
            <a:off x="4726428" y="665771"/>
            <a:ext cx="6923143" cy="5598862"/>
          </a:xfrm>
          <a:prstGeom prst="rect">
            <a:avLst/>
          </a:prstGeom>
        </p:spPr>
      </p:pic>
    </p:spTree>
    <p:extLst>
      <p:ext uri="{BB962C8B-B14F-4D97-AF65-F5344CB8AC3E}">
        <p14:creationId xmlns:p14="http://schemas.microsoft.com/office/powerpoint/2010/main" val="2838746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513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undefined">
            <a:extLst>
              <a:ext uri="{FF2B5EF4-FFF2-40B4-BE49-F238E27FC236}">
                <a16:creationId xmlns:a16="http://schemas.microsoft.com/office/drawing/2014/main" id="{E953F537-873F-B759-5E3C-10D8A7DCF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873" b="-1"/>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5134" name="Freeform: Shape 5128">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1" name="Freeform: Shape 5130">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250B76-0D36-6204-3717-9DC2FC3F2EA2}"/>
              </a:ext>
            </a:extLst>
          </p:cNvPr>
          <p:cNvSpPr>
            <a:spLocks noGrp="1"/>
          </p:cNvSpPr>
          <p:nvPr>
            <p:ph type="title"/>
          </p:nvPr>
        </p:nvSpPr>
        <p:spPr>
          <a:xfrm>
            <a:off x="371094" y="1161288"/>
            <a:ext cx="3438144" cy="1125728"/>
          </a:xfrm>
        </p:spPr>
        <p:txBody>
          <a:bodyPr vert="horz" lIns="91440" tIns="45720" rIns="91440" bIns="45720" rtlCol="0" anchor="b">
            <a:normAutofit/>
          </a:bodyPr>
          <a:lstStyle/>
          <a:p>
            <a:pPr>
              <a:lnSpc>
                <a:spcPct val="90000"/>
              </a:lnSpc>
              <a:spcBef>
                <a:spcPct val="0"/>
              </a:spcBef>
            </a:pPr>
            <a:r>
              <a:rPr lang="en-US" sz="2400" dirty="0">
                <a:solidFill>
                  <a:srgbClr val="C00000"/>
                </a:solidFill>
              </a:rPr>
              <a:t>The Collapse of Nazi Germany | The Fall of Berlin</a:t>
            </a:r>
          </a:p>
        </p:txBody>
      </p:sp>
      <p:sp>
        <p:nvSpPr>
          <p:cNvPr id="5133" name="Rectangle 51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35" name="Rectangle 51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C1878959-E948-227A-AA8B-C7C61D11337B}"/>
              </a:ext>
            </a:extLst>
          </p:cNvPr>
          <p:cNvSpPr>
            <a:spLocks noGrp="1"/>
          </p:cNvSpPr>
          <p:nvPr>
            <p:ph type="body" idx="1"/>
          </p:nvPr>
        </p:nvSpPr>
        <p:spPr>
          <a:xfrm>
            <a:off x="371094" y="2718054"/>
            <a:ext cx="3438906" cy="3207258"/>
          </a:xfrm>
        </p:spPr>
        <p:txBody>
          <a:bodyPr vert="horz" lIns="91440" tIns="45720" rIns="91440" bIns="45720" rtlCol="0" anchor="t">
            <a:normAutofit/>
          </a:bodyPr>
          <a:lstStyle/>
          <a:p>
            <a:pPr marL="285750" indent="-285750">
              <a:lnSpc>
                <a:spcPct val="90000"/>
              </a:lnSpc>
              <a:spcAft>
                <a:spcPts val="600"/>
              </a:spcAft>
            </a:pPr>
            <a:r>
              <a:rPr lang="en-US" sz="1700" dirty="0">
                <a:ea typeface="+mn-ea"/>
                <a:cs typeface="+mn-cs"/>
              </a:rPr>
              <a:t>Soviet troops occupied Berlin in April 1945. </a:t>
            </a:r>
          </a:p>
          <a:p>
            <a:pPr marL="285750" indent="-285750">
              <a:lnSpc>
                <a:spcPct val="90000"/>
              </a:lnSpc>
              <a:spcAft>
                <a:spcPts val="600"/>
              </a:spcAft>
            </a:pPr>
            <a:r>
              <a:rPr lang="en-US" sz="1700" dirty="0">
                <a:ea typeface="+mn-ea"/>
                <a:cs typeface="+mn-cs"/>
              </a:rPr>
              <a:t>Germans fought ferociously in the Battle of Berlin, which led to the destruction of much of their city. </a:t>
            </a:r>
          </a:p>
          <a:p>
            <a:pPr marL="285750" indent="-285750">
              <a:lnSpc>
                <a:spcPct val="90000"/>
              </a:lnSpc>
              <a:spcAft>
                <a:spcPts val="600"/>
              </a:spcAft>
            </a:pPr>
            <a:r>
              <a:rPr lang="en-US" sz="1700" dirty="0">
                <a:ea typeface="+mn-ea"/>
                <a:cs typeface="+mn-cs"/>
              </a:rPr>
              <a:t>Hitler committed suicide at the end of April and the German army officially surrendered in early May.</a:t>
            </a:r>
          </a:p>
        </p:txBody>
      </p:sp>
      <p:sp>
        <p:nvSpPr>
          <p:cNvPr id="5" name="Footer Placeholder 4">
            <a:extLst>
              <a:ext uri="{FF2B5EF4-FFF2-40B4-BE49-F238E27FC236}">
                <a16:creationId xmlns:a16="http://schemas.microsoft.com/office/drawing/2014/main" id="{C67FB7CB-E3D2-0F68-6336-0372834D8B5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a:solidFill>
                  <a:schemeClr val="bg1"/>
                </a:solidFill>
                <a:latin typeface="Calibri" panose="020F0502020204030204"/>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BE9C4D65-9667-95B4-3823-22D5DC52863B}"/>
              </a:ext>
            </a:extLst>
          </p:cNvPr>
          <p:cNvSpPr>
            <a:spLocks noGrp="1"/>
          </p:cNvSpPr>
          <p:nvPr>
            <p:ph type="sldNum" idx="12"/>
          </p:nvPr>
        </p:nvSpPr>
        <p:spPr>
          <a:xfrm>
            <a:off x="9077706"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bg1"/>
                </a:solidFill>
                <a:latin typeface="Calibri" panose="020F0502020204030204"/>
                <a:ea typeface="+mn-ea"/>
                <a:cs typeface="+mn-cs"/>
              </a:rPr>
              <a:pPr>
                <a:spcAft>
                  <a:spcPts val="600"/>
                </a:spcAft>
                <a:buClrTx/>
                <a:buSzTx/>
                <a:defRPr/>
              </a:pPr>
              <a:t>29</a:t>
            </a:fld>
            <a:endParaRPr lang="en-US" sz="120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3214906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FA8D-5D92-AF29-4B3A-F0BA15108874}"/>
              </a:ext>
            </a:extLst>
          </p:cNvPr>
          <p:cNvSpPr>
            <a:spLocks noGrp="1"/>
          </p:cNvSpPr>
          <p:nvPr>
            <p:ph type="title"/>
          </p:nvPr>
        </p:nvSpPr>
        <p:spPr/>
        <p:txBody>
          <a:bodyPr/>
          <a:lstStyle/>
          <a:p>
            <a:r>
              <a:rPr lang="en-US" dirty="0"/>
              <a:t>Names and Terms You Should Know </a:t>
            </a:r>
          </a:p>
        </p:txBody>
      </p:sp>
      <p:sp>
        <p:nvSpPr>
          <p:cNvPr id="3" name="Content Placeholder 2">
            <a:extLst>
              <a:ext uri="{FF2B5EF4-FFF2-40B4-BE49-F238E27FC236}">
                <a16:creationId xmlns:a16="http://schemas.microsoft.com/office/drawing/2014/main" id="{35D0F8B0-98A3-755B-EA73-EBBB16EE6942}"/>
              </a:ext>
            </a:extLst>
          </p:cNvPr>
          <p:cNvSpPr>
            <a:spLocks noGrp="1"/>
          </p:cNvSpPr>
          <p:nvPr>
            <p:ph sz="half" idx="1"/>
          </p:nvPr>
        </p:nvSpPr>
        <p:spPr/>
        <p:txBody>
          <a:bodyPr>
            <a:normAutofit lnSpcReduction="10000"/>
          </a:bodyPr>
          <a:lstStyle/>
          <a:p>
            <a:r>
              <a:rPr lang="en-US" dirty="0"/>
              <a:t>Nazism</a:t>
            </a:r>
          </a:p>
          <a:p>
            <a:r>
              <a:rPr lang="en-US" dirty="0"/>
              <a:t>Adolf Hitler</a:t>
            </a:r>
          </a:p>
          <a:p>
            <a:r>
              <a:rPr lang="en-US" dirty="0"/>
              <a:t>League of Nations</a:t>
            </a:r>
          </a:p>
          <a:p>
            <a:r>
              <a:rPr lang="en-US" dirty="0"/>
              <a:t>Appeasement </a:t>
            </a:r>
          </a:p>
          <a:p>
            <a:r>
              <a:rPr lang="en-US" i="1" dirty="0"/>
              <a:t>Blitzkrieg</a:t>
            </a:r>
          </a:p>
          <a:p>
            <a:r>
              <a:rPr lang="en-US" dirty="0"/>
              <a:t>Neutrality Acts </a:t>
            </a:r>
          </a:p>
          <a:p>
            <a:r>
              <a:rPr lang="en-US" dirty="0"/>
              <a:t>Lend-Lease Act </a:t>
            </a:r>
          </a:p>
          <a:p>
            <a:r>
              <a:rPr lang="en-US" dirty="0"/>
              <a:t>Pearl Harbor</a:t>
            </a:r>
          </a:p>
          <a:p>
            <a:r>
              <a:rPr lang="en-US" dirty="0"/>
              <a:t>Home front</a:t>
            </a:r>
          </a:p>
          <a:p>
            <a:r>
              <a:rPr lang="en-US" dirty="0"/>
              <a:t>Mobilization </a:t>
            </a:r>
          </a:p>
          <a:p>
            <a:r>
              <a:rPr lang="en-US" dirty="0"/>
              <a:t>Wartime conversion </a:t>
            </a:r>
          </a:p>
          <a:p>
            <a:endParaRPr lang="en-US" dirty="0"/>
          </a:p>
        </p:txBody>
      </p:sp>
      <p:sp>
        <p:nvSpPr>
          <p:cNvPr id="4" name="Content Placeholder 3">
            <a:extLst>
              <a:ext uri="{FF2B5EF4-FFF2-40B4-BE49-F238E27FC236}">
                <a16:creationId xmlns:a16="http://schemas.microsoft.com/office/drawing/2014/main" id="{8C7870E7-A6ED-3634-BB9D-24F4F9F2693E}"/>
              </a:ext>
            </a:extLst>
          </p:cNvPr>
          <p:cNvSpPr>
            <a:spLocks noGrp="1"/>
          </p:cNvSpPr>
          <p:nvPr>
            <p:ph sz="half" idx="2"/>
          </p:nvPr>
        </p:nvSpPr>
        <p:spPr/>
        <p:txBody>
          <a:bodyPr>
            <a:normAutofit/>
          </a:bodyPr>
          <a:lstStyle/>
          <a:p>
            <a:r>
              <a:rPr lang="en-US" dirty="0"/>
              <a:t>Rationing </a:t>
            </a:r>
          </a:p>
          <a:p>
            <a:r>
              <a:rPr lang="en-US" dirty="0"/>
              <a:t>Executive order </a:t>
            </a:r>
          </a:p>
          <a:p>
            <a:r>
              <a:rPr lang="en-US" dirty="0"/>
              <a:t>Japanese-American internment </a:t>
            </a:r>
          </a:p>
          <a:p>
            <a:r>
              <a:rPr lang="en-US" i="1" dirty="0"/>
              <a:t>Korematsu v. U.S. </a:t>
            </a:r>
          </a:p>
          <a:p>
            <a:r>
              <a:rPr lang="en-US" dirty="0"/>
              <a:t>A. Philip Randolph </a:t>
            </a:r>
          </a:p>
          <a:p>
            <a:r>
              <a:rPr lang="en-US" dirty="0"/>
              <a:t>Executive Order 8802</a:t>
            </a:r>
          </a:p>
          <a:p>
            <a:r>
              <a:rPr lang="en-US" dirty="0"/>
              <a:t>Integration</a:t>
            </a:r>
          </a:p>
          <a:p>
            <a:r>
              <a:rPr lang="en-US" dirty="0"/>
              <a:t>European Theater</a:t>
            </a:r>
          </a:p>
          <a:p>
            <a:r>
              <a:rPr lang="en-US" dirty="0"/>
              <a:t>Stalingrad </a:t>
            </a:r>
          </a:p>
          <a:p>
            <a:r>
              <a:rPr lang="en-US" dirty="0"/>
              <a:t>D-Day </a:t>
            </a:r>
          </a:p>
          <a:p>
            <a:endParaRPr lang="en-US" dirty="0"/>
          </a:p>
        </p:txBody>
      </p:sp>
      <p:sp>
        <p:nvSpPr>
          <p:cNvPr id="6" name="Content Placeholder 5">
            <a:extLst>
              <a:ext uri="{FF2B5EF4-FFF2-40B4-BE49-F238E27FC236}">
                <a16:creationId xmlns:a16="http://schemas.microsoft.com/office/drawing/2014/main" id="{4F9D9683-83E7-313F-4AA9-1AC950B10609}"/>
              </a:ext>
            </a:extLst>
          </p:cNvPr>
          <p:cNvSpPr>
            <a:spLocks noGrp="1"/>
          </p:cNvSpPr>
          <p:nvPr>
            <p:ph sz="half" idx="13"/>
          </p:nvPr>
        </p:nvSpPr>
        <p:spPr/>
        <p:txBody>
          <a:bodyPr/>
          <a:lstStyle/>
          <a:p>
            <a:r>
              <a:rPr lang="en-US" dirty="0"/>
              <a:t>Fall of Berlin </a:t>
            </a:r>
          </a:p>
          <a:p>
            <a:r>
              <a:rPr lang="en-US" dirty="0"/>
              <a:t>Pacific Theater </a:t>
            </a:r>
          </a:p>
          <a:p>
            <a:r>
              <a:rPr lang="en-US" dirty="0"/>
              <a:t>Battle of Midway </a:t>
            </a:r>
          </a:p>
          <a:p>
            <a:r>
              <a:rPr lang="en-US" dirty="0"/>
              <a:t>Manhattan Project </a:t>
            </a:r>
          </a:p>
          <a:p>
            <a:r>
              <a:rPr lang="en-US" dirty="0"/>
              <a:t>Atomic bomb </a:t>
            </a:r>
          </a:p>
          <a:p>
            <a:r>
              <a:rPr lang="en-US" dirty="0"/>
              <a:t>Hiroshima </a:t>
            </a:r>
          </a:p>
          <a:p>
            <a:r>
              <a:rPr lang="en-US" dirty="0"/>
              <a:t>Nagasaki </a:t>
            </a:r>
          </a:p>
          <a:p>
            <a:r>
              <a:rPr lang="en-US" dirty="0"/>
              <a:t>Nuremberg Trials </a:t>
            </a:r>
          </a:p>
          <a:p>
            <a:r>
              <a:rPr lang="en-US" dirty="0"/>
              <a:t>United Nations </a:t>
            </a:r>
          </a:p>
          <a:p>
            <a:r>
              <a:rPr lang="en-US" dirty="0"/>
              <a:t>Universal Declaration of Human Rights </a:t>
            </a:r>
          </a:p>
        </p:txBody>
      </p:sp>
      <p:sp>
        <p:nvSpPr>
          <p:cNvPr id="7" name="Footer Placeholder 4">
            <a:extLst>
              <a:ext uri="{FF2B5EF4-FFF2-40B4-BE49-F238E27FC236}">
                <a16:creationId xmlns:a16="http://schemas.microsoft.com/office/drawing/2014/main" id="{C3B70AFF-1430-8BDC-BB22-0DBF65CE8CAC}"/>
              </a:ext>
            </a:extLst>
          </p:cNvPr>
          <p:cNvSpPr txBox="1">
            <a:spLocks/>
          </p:cNvSpPr>
          <p:nvPr/>
        </p:nvSpPr>
        <p:spPr>
          <a:xfrm>
            <a:off x="350520" y="6356349"/>
            <a:ext cx="7772400" cy="365125"/>
          </a:xfrm>
          <a:prstGeom prst="rect">
            <a:avLst/>
          </a:prstGeom>
        </p:spPr>
        <p:txBody>
          <a:bodyPr/>
          <a:ls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buClr>
                <a:schemeClr val="dk1"/>
              </a:buClr>
              <a:buSzPts val="900"/>
            </a:pPr>
            <a:r>
              <a:rPr lang="en-US" sz="1400" dirty="0">
                <a:solidFill>
                  <a:srgbClr val="0000FF"/>
                </a:solidFill>
                <a:latin typeface="Bree Serif"/>
                <a:ea typeface="Bree Serif"/>
                <a:cs typeface="Bree Serif"/>
                <a:sym typeface="Bree Serif"/>
              </a:rPr>
              <a:t>Chapter 15: America in World War II</a:t>
            </a:r>
          </a:p>
        </p:txBody>
      </p:sp>
    </p:spTree>
    <p:extLst>
      <p:ext uri="{BB962C8B-B14F-4D97-AF65-F5344CB8AC3E}">
        <p14:creationId xmlns:p14="http://schemas.microsoft.com/office/powerpoint/2010/main" val="4050947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undefined">
            <a:extLst>
              <a:ext uri="{FF2B5EF4-FFF2-40B4-BE49-F238E27FC236}">
                <a16:creationId xmlns:a16="http://schemas.microsoft.com/office/drawing/2014/main" id="{A2ADB6D1-1A41-0F61-92B5-468633C43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77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768BE6-6508-B92B-9C16-BF69546D786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90000"/>
              </a:lnSpc>
              <a:spcBef>
                <a:spcPct val="0"/>
              </a:spcBef>
            </a:pPr>
            <a:r>
              <a:rPr lang="en-US">
                <a:solidFill>
                  <a:schemeClr val="tx1">
                    <a:lumMod val="85000"/>
                    <a:lumOff val="15000"/>
                  </a:schemeClr>
                </a:solidFill>
                <a:latin typeface="+mj-lt"/>
              </a:rPr>
              <a:t>The Pacific Theater: The War against Japan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A25D587-8ED1-2603-330A-4C4DB94D018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457200">
              <a:spcAft>
                <a:spcPts val="600"/>
              </a:spcAft>
            </a:pPr>
            <a:r>
              <a:rPr lang="en-US" sz="1200" kern="120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6221EA1B-F539-3212-62AC-C5EB3501991F}"/>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defTabSz="457200">
              <a:spcAft>
                <a:spcPts val="600"/>
              </a:spcAft>
            </a:pPr>
            <a:fld id="{00000000-1234-1234-1234-123412341234}" type="slidenum">
              <a:rPr lang="en-US" sz="1200">
                <a:solidFill>
                  <a:srgbClr val="FFFFFF"/>
                </a:solidFill>
                <a:ea typeface="+mn-ea"/>
                <a:cs typeface="+mn-cs"/>
              </a:rPr>
              <a:pPr defTabSz="457200">
                <a:spcAft>
                  <a:spcPts val="600"/>
                </a:spcAft>
              </a:pPr>
              <a:t>30</a:t>
            </a:fld>
            <a:endParaRPr lang="en-US" sz="1200">
              <a:solidFill>
                <a:srgbClr val="FFFFFF"/>
              </a:solidFill>
              <a:ea typeface="+mn-ea"/>
              <a:cs typeface="+mn-cs"/>
            </a:endParaRPr>
          </a:p>
        </p:txBody>
      </p:sp>
    </p:spTree>
    <p:extLst>
      <p:ext uri="{BB962C8B-B14F-4D97-AF65-F5344CB8AC3E}">
        <p14:creationId xmlns:p14="http://schemas.microsoft.com/office/powerpoint/2010/main" val="2471688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905A-650B-5D4B-7CEB-3C4ABE6E7723}"/>
              </a:ext>
            </a:extLst>
          </p:cNvPr>
          <p:cNvSpPr>
            <a:spLocks noGrp="1"/>
          </p:cNvSpPr>
          <p:nvPr>
            <p:ph type="title"/>
          </p:nvPr>
        </p:nvSpPr>
        <p:spPr/>
        <p:txBody>
          <a:bodyPr>
            <a:normAutofit/>
          </a:bodyPr>
          <a:lstStyle/>
          <a:p>
            <a:r>
              <a:rPr lang="en-US" sz="2800" dirty="0">
                <a:solidFill>
                  <a:srgbClr val="C00000"/>
                </a:solidFill>
              </a:rPr>
              <a:t>The Battle of Midway</a:t>
            </a:r>
          </a:p>
        </p:txBody>
      </p:sp>
      <p:sp>
        <p:nvSpPr>
          <p:cNvPr id="3" name="Text Placeholder 2">
            <a:extLst>
              <a:ext uri="{FF2B5EF4-FFF2-40B4-BE49-F238E27FC236}">
                <a16:creationId xmlns:a16="http://schemas.microsoft.com/office/drawing/2014/main" id="{6BD8FF2E-CF4A-08B7-965E-8E7F77B13DF0}"/>
              </a:ext>
            </a:extLst>
          </p:cNvPr>
          <p:cNvSpPr>
            <a:spLocks noGrp="1"/>
          </p:cNvSpPr>
          <p:nvPr>
            <p:ph type="body" idx="1"/>
          </p:nvPr>
        </p:nvSpPr>
        <p:spPr/>
        <p:txBody>
          <a:bodyPr/>
          <a:lstStyle/>
          <a:p>
            <a:pPr marL="152396" indent="0">
              <a:buNone/>
            </a:pPr>
            <a:r>
              <a:rPr lang="en-US" dirty="0"/>
              <a:t>The Battle of Midway (June 1942) was the turning point in the war against Japan. In this naval battle, the United States used its superior intelligence to trick the Japanese and destroy several of their aircraft carriers. </a:t>
            </a:r>
          </a:p>
        </p:txBody>
      </p:sp>
      <p:sp>
        <p:nvSpPr>
          <p:cNvPr id="4" name="Slide Number Placeholder 3">
            <a:extLst>
              <a:ext uri="{FF2B5EF4-FFF2-40B4-BE49-F238E27FC236}">
                <a16:creationId xmlns:a16="http://schemas.microsoft.com/office/drawing/2014/main" id="{15C83289-C57C-A721-03A8-EC09878090F9}"/>
              </a:ext>
            </a:extLst>
          </p:cNvPr>
          <p:cNvSpPr>
            <a:spLocks noGrp="1"/>
          </p:cNvSpPr>
          <p:nvPr>
            <p:ph type="sldNum" idx="12"/>
          </p:nvPr>
        </p:nvSpPr>
        <p:spPr/>
        <p:txBody>
          <a:bodyPr/>
          <a:lstStyle/>
          <a:p>
            <a:fld id="{00000000-1234-1234-1234-123412341234}" type="slidenum">
              <a:rPr lang="en" smtClean="0"/>
              <a:pPr/>
              <a:t>31</a:t>
            </a:fld>
            <a:endParaRPr lang="en" dirty="0"/>
          </a:p>
        </p:txBody>
      </p:sp>
      <p:sp>
        <p:nvSpPr>
          <p:cNvPr id="5" name="Footer Placeholder 4">
            <a:extLst>
              <a:ext uri="{FF2B5EF4-FFF2-40B4-BE49-F238E27FC236}">
                <a16:creationId xmlns:a16="http://schemas.microsoft.com/office/drawing/2014/main" id="{25BABFD7-A8A0-72D7-8657-23AA8B19AC71}"/>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7170" name="Picture 2" descr="undefined">
            <a:extLst>
              <a:ext uri="{FF2B5EF4-FFF2-40B4-BE49-F238E27FC236}">
                <a16:creationId xmlns:a16="http://schemas.microsoft.com/office/drawing/2014/main" id="{670CF7F2-875F-6B9F-614F-7489C27D7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29" y="2962338"/>
            <a:ext cx="3787543" cy="29885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FB193E1-FA31-3161-0472-4A026F196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800" y="2993016"/>
            <a:ext cx="3991620" cy="298852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undefined">
            <a:extLst>
              <a:ext uri="{FF2B5EF4-FFF2-40B4-BE49-F238E27FC236}">
                <a16:creationId xmlns:a16="http://schemas.microsoft.com/office/drawing/2014/main" id="{995E9A3B-186C-B7B9-615A-41185BB57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141" y="2933774"/>
            <a:ext cx="3422130" cy="304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83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FAAF-C656-67B9-FDCA-47BBB5D2DE11}"/>
              </a:ext>
            </a:extLst>
          </p:cNvPr>
          <p:cNvSpPr>
            <a:spLocks noGrp="1"/>
          </p:cNvSpPr>
          <p:nvPr>
            <p:ph type="title"/>
          </p:nvPr>
        </p:nvSpPr>
        <p:spPr/>
        <p:txBody>
          <a:bodyPr>
            <a:normAutofit/>
          </a:bodyPr>
          <a:lstStyle/>
          <a:p>
            <a:r>
              <a:rPr lang="en-US" sz="2800" dirty="0">
                <a:solidFill>
                  <a:srgbClr val="C00000"/>
                </a:solidFill>
              </a:rPr>
              <a:t>Guadalcanal</a:t>
            </a:r>
          </a:p>
        </p:txBody>
      </p:sp>
      <p:sp>
        <p:nvSpPr>
          <p:cNvPr id="3" name="Text Placeholder 2">
            <a:extLst>
              <a:ext uri="{FF2B5EF4-FFF2-40B4-BE49-F238E27FC236}">
                <a16:creationId xmlns:a16="http://schemas.microsoft.com/office/drawing/2014/main" id="{057D2AAB-7AF0-F35F-E5FA-15E13D3F0150}"/>
              </a:ext>
            </a:extLst>
          </p:cNvPr>
          <p:cNvSpPr>
            <a:spLocks noGrp="1"/>
          </p:cNvSpPr>
          <p:nvPr>
            <p:ph type="body" idx="1"/>
          </p:nvPr>
        </p:nvSpPr>
        <p:spPr>
          <a:xfrm>
            <a:off x="415601" y="1540260"/>
            <a:ext cx="4733916" cy="4414233"/>
          </a:xfrm>
        </p:spPr>
        <p:txBody>
          <a:bodyPr>
            <a:normAutofit lnSpcReduction="10000"/>
          </a:bodyPr>
          <a:lstStyle/>
          <a:p>
            <a:r>
              <a:rPr lang="en-US" sz="1800" dirty="0">
                <a:effectLst/>
                <a:latin typeface="MinionPro" panose="02040503050201020203" pitchFamily="18" charset="0"/>
              </a:rPr>
              <a:t>The Japanese had occupied islands across the Pacific to create a defensive perimeter around their new empire. </a:t>
            </a:r>
          </a:p>
          <a:p>
            <a:r>
              <a:rPr lang="en-US" sz="1800" dirty="0">
                <a:effectLst/>
                <a:latin typeface="MinionPro" panose="02040503050201020203" pitchFamily="18" charset="0"/>
              </a:rPr>
              <a:t>In </a:t>
            </a:r>
            <a:r>
              <a:rPr lang="en-US" sz="1800" b="1" dirty="0">
                <a:effectLst/>
                <a:latin typeface="MinionPro" panose="02040503050201020203" pitchFamily="18" charset="0"/>
              </a:rPr>
              <a:t>Guadalcanal</a:t>
            </a:r>
            <a:r>
              <a:rPr lang="en-US" sz="1800" dirty="0">
                <a:effectLst/>
                <a:latin typeface="MinionPro" panose="02040503050201020203" pitchFamily="18" charset="0"/>
              </a:rPr>
              <a:t>, at the south-western end of the Solomon Islands, they began building an airfield to protect their bases and enable their planes to threaten Australia. </a:t>
            </a:r>
          </a:p>
          <a:p>
            <a:r>
              <a:rPr lang="en-US" sz="1800" dirty="0">
                <a:effectLst/>
                <a:latin typeface="MinionPro" panose="02040503050201020203" pitchFamily="18" charset="0"/>
              </a:rPr>
              <a:t>Two months after the Battle of Midway, American Marines landed on the island, which they took by surprise.</a:t>
            </a:r>
          </a:p>
          <a:p>
            <a:r>
              <a:rPr lang="en-US" sz="1800" dirty="0">
                <a:effectLst/>
                <a:latin typeface="MinionPro" panose="02040503050201020203" pitchFamily="18" charset="0"/>
              </a:rPr>
              <a:t>Despite a series of fierce land and naval attacks, the Japanese failed to retake Guadalcanal. </a:t>
            </a:r>
            <a:endParaRPr lang="en-US" dirty="0"/>
          </a:p>
          <a:p>
            <a:endParaRPr lang="en-US" dirty="0"/>
          </a:p>
        </p:txBody>
      </p:sp>
      <p:sp>
        <p:nvSpPr>
          <p:cNvPr id="4" name="Slide Number Placeholder 3">
            <a:extLst>
              <a:ext uri="{FF2B5EF4-FFF2-40B4-BE49-F238E27FC236}">
                <a16:creationId xmlns:a16="http://schemas.microsoft.com/office/drawing/2014/main" id="{59A16ABD-CE6D-C06B-2252-1219CAE8E4C6}"/>
              </a:ext>
            </a:extLst>
          </p:cNvPr>
          <p:cNvSpPr>
            <a:spLocks noGrp="1"/>
          </p:cNvSpPr>
          <p:nvPr>
            <p:ph type="sldNum" idx="12"/>
          </p:nvPr>
        </p:nvSpPr>
        <p:spPr/>
        <p:txBody>
          <a:bodyPr/>
          <a:lstStyle/>
          <a:p>
            <a:fld id="{00000000-1234-1234-1234-123412341234}" type="slidenum">
              <a:rPr lang="en" smtClean="0"/>
              <a:pPr/>
              <a:t>32</a:t>
            </a:fld>
            <a:endParaRPr lang="en" dirty="0"/>
          </a:p>
        </p:txBody>
      </p:sp>
      <p:sp>
        <p:nvSpPr>
          <p:cNvPr id="5" name="Footer Placeholder 4">
            <a:extLst>
              <a:ext uri="{FF2B5EF4-FFF2-40B4-BE49-F238E27FC236}">
                <a16:creationId xmlns:a16="http://schemas.microsoft.com/office/drawing/2014/main" id="{44F7737D-55FA-0BAF-B920-B2A87869AD23}"/>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8194" name="Picture 2" descr="undefined">
            <a:extLst>
              <a:ext uri="{FF2B5EF4-FFF2-40B4-BE49-F238E27FC236}">
                <a16:creationId xmlns:a16="http://schemas.microsoft.com/office/drawing/2014/main" id="{50870973-FF83-BE29-F7F3-65BDE6D60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393" y="796427"/>
            <a:ext cx="6784607" cy="550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537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49E9B-14B3-E40E-2A9D-EBF0D9F6F1D7}"/>
              </a:ext>
            </a:extLst>
          </p:cNvPr>
          <p:cNvSpPr>
            <a:spLocks noGrp="1"/>
          </p:cNvSpPr>
          <p:nvPr>
            <p:ph type="title"/>
          </p:nvPr>
        </p:nvSpPr>
        <p:spPr/>
        <p:txBody>
          <a:bodyPr>
            <a:normAutofit/>
          </a:bodyPr>
          <a:lstStyle/>
          <a:p>
            <a:r>
              <a:rPr lang="en-US" sz="2800" dirty="0">
                <a:solidFill>
                  <a:srgbClr val="C00000"/>
                </a:solidFill>
              </a:rPr>
              <a:t>The Japanese Empire Begins to Crumble</a:t>
            </a:r>
          </a:p>
        </p:txBody>
      </p:sp>
      <p:sp>
        <p:nvSpPr>
          <p:cNvPr id="3" name="Text Placeholder 2">
            <a:extLst>
              <a:ext uri="{FF2B5EF4-FFF2-40B4-BE49-F238E27FC236}">
                <a16:creationId xmlns:a16="http://schemas.microsoft.com/office/drawing/2014/main" id="{AC3509F0-3A07-113E-E1C6-7656D0E475A7}"/>
              </a:ext>
            </a:extLst>
          </p:cNvPr>
          <p:cNvSpPr>
            <a:spLocks noGrp="1"/>
          </p:cNvSpPr>
          <p:nvPr>
            <p:ph type="body" idx="1"/>
          </p:nvPr>
        </p:nvSpPr>
        <p:spPr>
          <a:xfrm>
            <a:off x="415600" y="1536633"/>
            <a:ext cx="5022674" cy="4414233"/>
          </a:xfrm>
        </p:spPr>
        <p:txBody>
          <a:bodyPr/>
          <a:lstStyle/>
          <a:p>
            <a:r>
              <a:rPr lang="en-US" sz="1800" dirty="0">
                <a:effectLst/>
                <a:latin typeface="MinionPro" panose="02040503050201020203" pitchFamily="18" charset="0"/>
              </a:rPr>
              <a:t>Once Germany was defeated, the United States was able to turn its full fury on Japan. </a:t>
            </a:r>
          </a:p>
          <a:p>
            <a:r>
              <a:rPr lang="en-US" sz="1800" dirty="0">
                <a:effectLst/>
                <a:latin typeface="MinionPro" panose="02040503050201020203" pitchFamily="18" charset="0"/>
              </a:rPr>
              <a:t>Preparations began for a massive invasion of Japan’s home islands. </a:t>
            </a:r>
          </a:p>
          <a:p>
            <a:r>
              <a:rPr lang="en-US" sz="1800" dirty="0">
                <a:effectLst/>
                <a:latin typeface="MinionPro" panose="02040503050201020203" pitchFamily="18" charset="0"/>
              </a:rPr>
              <a:t>In April 1945, American forces landed in </a:t>
            </a:r>
            <a:r>
              <a:rPr lang="en-US" sz="1800" b="1" dirty="0">
                <a:effectLst/>
                <a:latin typeface="MinionPro" panose="02040503050201020203" pitchFamily="18" charset="0"/>
              </a:rPr>
              <a:t>Okinawa</a:t>
            </a:r>
            <a:r>
              <a:rPr lang="en-US" sz="1800" dirty="0">
                <a:effectLst/>
                <a:latin typeface="MinionPro" panose="02040503050201020203" pitchFamily="18" charset="0"/>
              </a:rPr>
              <a:t>, a large island only 340 miles from the Japanese home islands. </a:t>
            </a:r>
            <a:endParaRPr lang="en-US" dirty="0"/>
          </a:p>
        </p:txBody>
      </p:sp>
      <p:sp>
        <p:nvSpPr>
          <p:cNvPr id="4" name="Slide Number Placeholder 3">
            <a:extLst>
              <a:ext uri="{FF2B5EF4-FFF2-40B4-BE49-F238E27FC236}">
                <a16:creationId xmlns:a16="http://schemas.microsoft.com/office/drawing/2014/main" id="{5B364357-739B-4D7C-1224-9E50B2905669}"/>
              </a:ext>
            </a:extLst>
          </p:cNvPr>
          <p:cNvSpPr>
            <a:spLocks noGrp="1"/>
          </p:cNvSpPr>
          <p:nvPr>
            <p:ph type="sldNum" idx="12"/>
          </p:nvPr>
        </p:nvSpPr>
        <p:spPr/>
        <p:txBody>
          <a:bodyPr/>
          <a:lstStyle/>
          <a:p>
            <a:fld id="{00000000-1234-1234-1234-123412341234}" type="slidenum">
              <a:rPr lang="en" smtClean="0"/>
              <a:pPr/>
              <a:t>33</a:t>
            </a:fld>
            <a:endParaRPr lang="en" dirty="0"/>
          </a:p>
        </p:txBody>
      </p:sp>
      <p:sp>
        <p:nvSpPr>
          <p:cNvPr id="5" name="Footer Placeholder 4">
            <a:extLst>
              <a:ext uri="{FF2B5EF4-FFF2-40B4-BE49-F238E27FC236}">
                <a16:creationId xmlns:a16="http://schemas.microsoft.com/office/drawing/2014/main" id="{F22898BA-6D3A-9938-4BA2-50F6338E5B9D}"/>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9218" name="Picture 2" descr="undefined">
            <a:extLst>
              <a:ext uri="{FF2B5EF4-FFF2-40B4-BE49-F238E27FC236}">
                <a16:creationId xmlns:a16="http://schemas.microsoft.com/office/drawing/2014/main" id="{F3050A1F-08DC-2C7E-7431-49906FF00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233" y="1308604"/>
            <a:ext cx="6335978" cy="506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520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Two aerial photos of atomic bomb mushroom clouds, over two Japanese cities in 1945">
            <a:extLst>
              <a:ext uri="{FF2B5EF4-FFF2-40B4-BE49-F238E27FC236}">
                <a16:creationId xmlns:a16="http://schemas.microsoft.com/office/drawing/2014/main" id="{3EDE2AB5-DDED-9B11-8C3C-617E48AAC8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2" b="253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748549-6E89-845E-B94E-0D59FC30FA6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90000"/>
              </a:lnSpc>
              <a:spcBef>
                <a:spcPct val="0"/>
              </a:spcBef>
            </a:pPr>
            <a:r>
              <a:rPr lang="en-US">
                <a:solidFill>
                  <a:schemeClr val="tx1">
                    <a:lumMod val="85000"/>
                    <a:lumOff val="15000"/>
                  </a:schemeClr>
                </a:solidFill>
                <a:latin typeface="+mj-lt"/>
              </a:rPr>
              <a:t>Dawn of the Atomic Age: The Manhattan Project</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C8A16D8F-C0AC-CB8F-E49A-77B5284A019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457200">
              <a:spcAft>
                <a:spcPts val="600"/>
              </a:spcAft>
            </a:pPr>
            <a:r>
              <a:rPr lang="en-US" sz="1200" kern="120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FB67FF03-7358-C14D-8574-A1DB4DDD9C18}"/>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defTabSz="457200">
              <a:spcAft>
                <a:spcPts val="600"/>
              </a:spcAft>
            </a:pPr>
            <a:fld id="{00000000-1234-1234-1234-123412341234}" type="slidenum">
              <a:rPr lang="en-US" sz="1200">
                <a:solidFill>
                  <a:srgbClr val="FFFFFF"/>
                </a:solidFill>
                <a:ea typeface="+mn-ea"/>
                <a:cs typeface="+mn-cs"/>
              </a:rPr>
              <a:pPr defTabSz="457200">
                <a:spcAft>
                  <a:spcPts val="600"/>
                </a:spcAft>
              </a:pPr>
              <a:t>34</a:t>
            </a:fld>
            <a:endParaRPr lang="en-US" sz="1200">
              <a:solidFill>
                <a:srgbClr val="FFFFFF"/>
              </a:solidFill>
              <a:ea typeface="+mn-ea"/>
              <a:cs typeface="+mn-cs"/>
            </a:endParaRPr>
          </a:p>
        </p:txBody>
      </p:sp>
    </p:spTree>
    <p:extLst>
      <p:ext uri="{BB962C8B-B14F-4D97-AF65-F5344CB8AC3E}">
        <p14:creationId xmlns:p14="http://schemas.microsoft.com/office/powerpoint/2010/main" val="3531103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4285C-938A-6DF7-F438-EE270674967A}"/>
              </a:ext>
            </a:extLst>
          </p:cNvPr>
          <p:cNvSpPr>
            <a:spLocks noGrp="1"/>
          </p:cNvSpPr>
          <p:nvPr>
            <p:ph type="title"/>
          </p:nvPr>
        </p:nvSpPr>
        <p:spPr>
          <a:xfrm>
            <a:off x="1137035" y="603622"/>
            <a:ext cx="4282380" cy="1322944"/>
          </a:xfrm>
        </p:spPr>
        <p:txBody>
          <a:bodyPr vert="horz" lIns="91440" tIns="45720" rIns="91440" bIns="45720" rtlCol="0" anchor="ctr">
            <a:normAutofit fontScale="90000"/>
          </a:bodyPr>
          <a:lstStyle/>
          <a:p>
            <a:pPr>
              <a:lnSpc>
                <a:spcPct val="90000"/>
              </a:lnSpc>
              <a:spcBef>
                <a:spcPct val="0"/>
              </a:spcBef>
            </a:pPr>
            <a:r>
              <a:rPr lang="en-US" sz="3100" kern="1200" dirty="0">
                <a:solidFill>
                  <a:srgbClr val="C00000"/>
                </a:solidFill>
              </a:rPr>
              <a:t>America Drops Two Atomic Bombs on Japan</a:t>
            </a:r>
          </a:p>
        </p:txBody>
      </p:sp>
      <p:sp>
        <p:nvSpPr>
          <p:cNvPr id="3" name="Text Placeholder 2">
            <a:extLst>
              <a:ext uri="{FF2B5EF4-FFF2-40B4-BE49-F238E27FC236}">
                <a16:creationId xmlns:a16="http://schemas.microsoft.com/office/drawing/2014/main" id="{3FB4A3D2-673A-7824-40A7-A90667E1446B}"/>
              </a:ext>
            </a:extLst>
          </p:cNvPr>
          <p:cNvSpPr>
            <a:spLocks noGrp="1"/>
          </p:cNvSpPr>
          <p:nvPr>
            <p:ph type="body" idx="1"/>
          </p:nvPr>
        </p:nvSpPr>
        <p:spPr>
          <a:xfrm>
            <a:off x="1137034" y="2207977"/>
            <a:ext cx="3968365" cy="4046401"/>
          </a:xfrm>
        </p:spPr>
        <p:txBody>
          <a:bodyPr vert="horz" lIns="91440" tIns="45720" rIns="91440" bIns="45720" rtlCol="0">
            <a:normAutofit/>
          </a:bodyPr>
          <a:lstStyle/>
          <a:p>
            <a:pPr marL="285750" indent="-285750">
              <a:lnSpc>
                <a:spcPct val="90000"/>
              </a:lnSpc>
              <a:spcAft>
                <a:spcPts val="600"/>
              </a:spcAft>
            </a:pPr>
            <a:r>
              <a:rPr lang="en-US" sz="1800" dirty="0">
                <a:solidFill>
                  <a:schemeClr val="tx1">
                    <a:lumMod val="85000"/>
                    <a:lumOff val="15000"/>
                  </a:schemeClr>
                </a:solidFill>
                <a:ea typeface="+mn-ea"/>
                <a:cs typeface="+mn-cs"/>
              </a:rPr>
              <a:t>The top-secret “Manhattan Project” developed the world’s first atomic bombs. </a:t>
            </a:r>
          </a:p>
          <a:p>
            <a:pPr marL="285750" indent="-285750">
              <a:lnSpc>
                <a:spcPct val="90000"/>
              </a:lnSpc>
              <a:spcAft>
                <a:spcPts val="600"/>
              </a:spcAft>
            </a:pPr>
            <a:r>
              <a:rPr lang="en-US" sz="1800" dirty="0">
                <a:solidFill>
                  <a:schemeClr val="tx1">
                    <a:lumMod val="85000"/>
                    <a:lumOff val="15000"/>
                  </a:schemeClr>
                </a:solidFill>
                <a:ea typeface="+mn-ea"/>
                <a:cs typeface="+mn-cs"/>
              </a:rPr>
              <a:t>Two atomic bombs were dropped on Japan in early August 1945 on the cities of Hiroshima and Nagasaki, leading to the Japanese surrender and the end of World War II. </a:t>
            </a:r>
          </a:p>
        </p:txBody>
      </p:sp>
      <p:pic>
        <p:nvPicPr>
          <p:cNvPr id="6" name="Picture 2" descr="Two aerial photos of atomic bomb mushroom clouds, over two Japanese cities in 1945">
            <a:extLst>
              <a:ext uri="{FF2B5EF4-FFF2-40B4-BE49-F238E27FC236}">
                <a16:creationId xmlns:a16="http://schemas.microsoft.com/office/drawing/2014/main" id="{36E66B8E-3E0F-4C71-36F9-C00A572BB6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12" r="3" b="5415"/>
          <a:stretch/>
        </p:blipFill>
        <p:spPr bwMode="auto">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4" descr="Two aerial photos of atomic bomb mushroom clouds, over two Japanese cities in 1945">
            <a:extLst>
              <a:ext uri="{FF2B5EF4-FFF2-40B4-BE49-F238E27FC236}">
                <a16:creationId xmlns:a16="http://schemas.microsoft.com/office/drawing/2014/main" id="{B8412D02-9ACF-BFFA-84C0-7F2A4FFA1D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84" r="-3" b="2162"/>
          <a:stretch/>
        </p:blipFill>
        <p:spPr bwMode="auto">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EC54FA92-0BE7-E940-3433-1772625501A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lang="en-US" sz="1000" kern="1200" dirty="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B62DED7A-A9C0-427A-4AA3-0E22187419EE}"/>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000">
                <a:solidFill>
                  <a:srgbClr val="FFFFFF"/>
                </a:solidFill>
                <a:ea typeface="+mn-ea"/>
                <a:cs typeface="+mn-cs"/>
              </a:rPr>
              <a:pPr>
                <a:spcAft>
                  <a:spcPts val="600"/>
                </a:spcAft>
              </a:pPr>
              <a:t>35</a:t>
            </a:fld>
            <a:endParaRPr lang="en-US" sz="1000">
              <a:solidFill>
                <a:srgbClr val="FFFFFF"/>
              </a:solidFill>
              <a:ea typeface="+mn-ea"/>
              <a:cs typeface="+mn-cs"/>
            </a:endParaRPr>
          </a:p>
        </p:txBody>
      </p:sp>
    </p:spTree>
    <p:extLst>
      <p:ext uri="{BB962C8B-B14F-4D97-AF65-F5344CB8AC3E}">
        <p14:creationId xmlns:p14="http://schemas.microsoft.com/office/powerpoint/2010/main" val="451527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undefined">
            <a:extLst>
              <a:ext uri="{FF2B5EF4-FFF2-40B4-BE49-F238E27FC236}">
                <a16:creationId xmlns:a16="http://schemas.microsoft.com/office/drawing/2014/main" id="{1485C3FE-2F52-63BA-E9AD-CE87A83B3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682" b="3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696ED-5BB3-D880-7AF8-518DD460BB9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90000"/>
              </a:lnSpc>
              <a:spcBef>
                <a:spcPct val="0"/>
              </a:spcBef>
            </a:pPr>
            <a:r>
              <a:rPr lang="en-US">
                <a:solidFill>
                  <a:schemeClr val="tx1">
                    <a:lumMod val="85000"/>
                    <a:lumOff val="15000"/>
                  </a:schemeClr>
                </a:solidFill>
                <a:latin typeface="+mj-lt"/>
              </a:rPr>
              <a:t>The Consequences of World War II</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2124F04C-B95E-7D67-5EDD-E4216918BF6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457200">
              <a:spcAft>
                <a:spcPts val="600"/>
              </a:spcAft>
            </a:pPr>
            <a:r>
              <a:rPr lang="en-US" sz="1200" kern="120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AAAF0312-D94D-47A3-67B8-6C220D0C57FE}"/>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defTabSz="457200">
              <a:spcAft>
                <a:spcPts val="600"/>
              </a:spcAft>
            </a:pPr>
            <a:fld id="{00000000-1234-1234-1234-123412341234}" type="slidenum">
              <a:rPr lang="en-US" sz="1200">
                <a:solidFill>
                  <a:srgbClr val="FFFFFF"/>
                </a:solidFill>
                <a:ea typeface="+mn-ea"/>
                <a:cs typeface="+mn-cs"/>
              </a:rPr>
              <a:pPr defTabSz="457200">
                <a:spcAft>
                  <a:spcPts val="600"/>
                </a:spcAft>
              </a:pPr>
              <a:t>36</a:t>
            </a:fld>
            <a:endParaRPr lang="en-US" sz="1200">
              <a:solidFill>
                <a:srgbClr val="FFFFFF"/>
              </a:solidFill>
              <a:ea typeface="+mn-ea"/>
              <a:cs typeface="+mn-cs"/>
            </a:endParaRPr>
          </a:p>
        </p:txBody>
      </p:sp>
    </p:spTree>
    <p:extLst>
      <p:ext uri="{BB962C8B-B14F-4D97-AF65-F5344CB8AC3E}">
        <p14:creationId xmlns:p14="http://schemas.microsoft.com/office/powerpoint/2010/main" val="2125358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undefined">
            <a:extLst>
              <a:ext uri="{FF2B5EF4-FFF2-40B4-BE49-F238E27FC236}">
                <a16:creationId xmlns:a16="http://schemas.microsoft.com/office/drawing/2014/main" id="{7C3FFFB1-DC5D-FF28-A15A-48DC747BC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142" b="7430"/>
          <a:stretch/>
        </p:blipFill>
        <p:spPr bwMode="auto">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7F78F6-F6DF-0DA3-3B65-DA7E011F14DA}"/>
              </a:ext>
            </a:extLst>
          </p:cNvPr>
          <p:cNvSpPr>
            <a:spLocks noGrp="1"/>
          </p:cNvSpPr>
          <p:nvPr>
            <p:ph type="title"/>
          </p:nvPr>
        </p:nvSpPr>
        <p:spPr>
          <a:xfrm>
            <a:off x="599818" y="5234320"/>
            <a:ext cx="6931319" cy="752217"/>
          </a:xfrm>
        </p:spPr>
        <p:txBody>
          <a:bodyPr vert="horz" lIns="91440" tIns="45720" rIns="91440" bIns="45720" rtlCol="0" anchor="b">
            <a:normAutofit/>
          </a:bodyPr>
          <a:lstStyle/>
          <a:p>
            <a:pPr>
              <a:lnSpc>
                <a:spcPct val="90000"/>
              </a:lnSpc>
              <a:spcBef>
                <a:spcPct val="0"/>
              </a:spcBef>
            </a:pPr>
            <a:r>
              <a:rPr lang="en-US" sz="2800" dirty="0">
                <a:solidFill>
                  <a:srgbClr val="C00000"/>
                </a:solidFill>
              </a:rPr>
              <a:t>The Nuremberg Trials</a:t>
            </a:r>
          </a:p>
        </p:txBody>
      </p:sp>
      <p:sp>
        <p:nvSpPr>
          <p:cNvPr id="3" name="Text Placeholder 2">
            <a:extLst>
              <a:ext uri="{FF2B5EF4-FFF2-40B4-BE49-F238E27FC236}">
                <a16:creationId xmlns:a16="http://schemas.microsoft.com/office/drawing/2014/main" id="{E1C943A2-E58D-4CFD-1564-689D0E7D837E}"/>
              </a:ext>
            </a:extLst>
          </p:cNvPr>
          <p:cNvSpPr>
            <a:spLocks noGrp="1"/>
          </p:cNvSpPr>
          <p:nvPr>
            <p:ph type="body" idx="1"/>
          </p:nvPr>
        </p:nvSpPr>
        <p:spPr>
          <a:xfrm>
            <a:off x="599818" y="5959508"/>
            <a:ext cx="6931319" cy="349725"/>
          </a:xfrm>
        </p:spPr>
        <p:txBody>
          <a:bodyPr vert="horz" lIns="91440" tIns="45720" rIns="91440" bIns="45720" rtlCol="0" anchor="t">
            <a:noAutofit/>
          </a:bodyPr>
          <a:lstStyle/>
          <a:p>
            <a:pPr marL="0" indent="0">
              <a:lnSpc>
                <a:spcPct val="90000"/>
              </a:lnSpc>
              <a:spcBef>
                <a:spcPts val="1000"/>
              </a:spcBef>
              <a:buNone/>
            </a:pPr>
            <a:r>
              <a:rPr lang="en-US" sz="1600" dirty="0">
                <a:solidFill>
                  <a:schemeClr val="tx1">
                    <a:lumMod val="85000"/>
                    <a:lumOff val="15000"/>
                  </a:schemeClr>
                </a:solidFill>
                <a:ea typeface="+mn-ea"/>
                <a:cs typeface="+mn-cs"/>
              </a:rPr>
              <a:t>Nazi leaders were put on trial at Nuremberg for “crimes against humanity.”</a:t>
            </a:r>
          </a:p>
        </p:txBody>
      </p:sp>
      <p:sp>
        <p:nvSpPr>
          <p:cNvPr id="5" name="Footer Placeholder 4">
            <a:extLst>
              <a:ext uri="{FF2B5EF4-FFF2-40B4-BE49-F238E27FC236}">
                <a16:creationId xmlns:a16="http://schemas.microsoft.com/office/drawing/2014/main" id="{E138F5AB-F79F-35E4-9766-0E98C6A5B79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000" kern="1200">
                <a:solidFill>
                  <a:schemeClr val="tx1">
                    <a:lumMod val="50000"/>
                    <a:lumOff val="50000"/>
                  </a:schemeClr>
                </a:solidFill>
                <a:latin typeface="Calibri" panose="020F0502020204030204"/>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8DB897CD-7F18-ADEE-3831-4167196BB961}"/>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000">
                <a:solidFill>
                  <a:srgbClr val="FFFFFF"/>
                </a:solidFill>
                <a:latin typeface="Calibri" panose="020F0502020204030204"/>
                <a:ea typeface="+mn-ea"/>
                <a:cs typeface="+mn-cs"/>
              </a:rPr>
              <a:pPr>
                <a:spcAft>
                  <a:spcPts val="600"/>
                </a:spcAft>
                <a:buClrTx/>
                <a:buSzTx/>
                <a:defRPr/>
              </a:pPr>
              <a:t>37</a:t>
            </a:fld>
            <a:endParaRPr lang="en-US" sz="100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160248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BB09-9174-5198-2E36-B08D15712768}"/>
              </a:ext>
            </a:extLst>
          </p:cNvPr>
          <p:cNvSpPr>
            <a:spLocks noGrp="1"/>
          </p:cNvSpPr>
          <p:nvPr>
            <p:ph type="title"/>
          </p:nvPr>
        </p:nvSpPr>
        <p:spPr/>
        <p:txBody>
          <a:bodyPr>
            <a:normAutofit/>
          </a:bodyPr>
          <a:lstStyle/>
          <a:p>
            <a:r>
              <a:rPr lang="en-US" sz="2800" dirty="0">
                <a:solidFill>
                  <a:srgbClr val="C00000"/>
                </a:solidFill>
              </a:rPr>
              <a:t>The Occupation of Germany and Japan</a:t>
            </a:r>
          </a:p>
        </p:txBody>
      </p:sp>
      <p:sp>
        <p:nvSpPr>
          <p:cNvPr id="3" name="Text Placeholder 2">
            <a:extLst>
              <a:ext uri="{FF2B5EF4-FFF2-40B4-BE49-F238E27FC236}">
                <a16:creationId xmlns:a16="http://schemas.microsoft.com/office/drawing/2014/main" id="{9D70A471-D8BC-6F77-634E-5079A9505F4B}"/>
              </a:ext>
            </a:extLst>
          </p:cNvPr>
          <p:cNvSpPr>
            <a:spLocks noGrp="1"/>
          </p:cNvSpPr>
          <p:nvPr>
            <p:ph type="body" idx="1"/>
          </p:nvPr>
        </p:nvSpPr>
        <p:spPr>
          <a:xfrm>
            <a:off x="415600" y="1536633"/>
            <a:ext cx="6386253" cy="4414233"/>
          </a:xfrm>
        </p:spPr>
        <p:txBody>
          <a:bodyPr>
            <a:normAutofit/>
          </a:bodyPr>
          <a:lstStyle/>
          <a:p>
            <a:r>
              <a:rPr lang="en-US" dirty="0">
                <a:effectLst/>
                <a:latin typeface="MinionPro" panose="02040503050201020203" pitchFamily="18" charset="0"/>
              </a:rPr>
              <a:t>Germany was occupied by the United States, Britain, France, and the Soviet Union. Each Allied Power established its own occupation zone. </a:t>
            </a:r>
          </a:p>
          <a:p>
            <a:pPr marL="152396" indent="0">
              <a:buNone/>
            </a:pPr>
            <a:endParaRPr lang="en-US" dirty="0">
              <a:effectLst/>
              <a:latin typeface="MinionPro" panose="02040503050201020203" pitchFamily="18" charset="0"/>
            </a:endParaRPr>
          </a:p>
          <a:p>
            <a:r>
              <a:rPr lang="en-US" dirty="0">
                <a:effectLst/>
                <a:latin typeface="MinionPro" panose="02040503050201020203" pitchFamily="18" charset="0"/>
              </a:rPr>
              <a:t>The United States also occupied Japan. General MacArthur was placed in charge of rebuilding that country. </a:t>
            </a:r>
            <a:endParaRPr lang="en-US" sz="2400" dirty="0"/>
          </a:p>
        </p:txBody>
      </p:sp>
      <p:sp>
        <p:nvSpPr>
          <p:cNvPr id="4" name="Slide Number Placeholder 3">
            <a:extLst>
              <a:ext uri="{FF2B5EF4-FFF2-40B4-BE49-F238E27FC236}">
                <a16:creationId xmlns:a16="http://schemas.microsoft.com/office/drawing/2014/main" id="{90CBEE0E-17A6-3AB6-F680-BEFA8E258DE2}"/>
              </a:ext>
            </a:extLst>
          </p:cNvPr>
          <p:cNvSpPr>
            <a:spLocks noGrp="1"/>
          </p:cNvSpPr>
          <p:nvPr>
            <p:ph type="sldNum" idx="12"/>
          </p:nvPr>
        </p:nvSpPr>
        <p:spPr/>
        <p:txBody>
          <a:bodyPr/>
          <a:lstStyle/>
          <a:p>
            <a:fld id="{00000000-1234-1234-1234-123412341234}" type="slidenum">
              <a:rPr lang="en" smtClean="0"/>
              <a:pPr/>
              <a:t>38</a:t>
            </a:fld>
            <a:endParaRPr lang="en" dirty="0"/>
          </a:p>
        </p:txBody>
      </p:sp>
      <p:sp>
        <p:nvSpPr>
          <p:cNvPr id="5" name="Footer Placeholder 4">
            <a:extLst>
              <a:ext uri="{FF2B5EF4-FFF2-40B4-BE49-F238E27FC236}">
                <a16:creationId xmlns:a16="http://schemas.microsoft.com/office/drawing/2014/main" id="{1045BDA1-5705-E38E-3534-80675B206054}"/>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10242" name="Picture 2" descr="A tall Caucasian male (MacArthur), without hat and wearing open-necked shirt and trousers, standing beside a much shorter Asian man (Hirohito) in a dark suit.">
            <a:extLst>
              <a:ext uri="{FF2B5EF4-FFF2-40B4-BE49-F238E27FC236}">
                <a16:creationId xmlns:a16="http://schemas.microsoft.com/office/drawing/2014/main" id="{0D9FF404-6A0D-652F-1ACF-2E855C120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372" y="726196"/>
            <a:ext cx="4331703" cy="54796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8A691-D1BB-E245-BC6F-ED2B766B0943}"/>
              </a:ext>
            </a:extLst>
          </p:cNvPr>
          <p:cNvSpPr txBox="1"/>
          <p:nvPr/>
        </p:nvSpPr>
        <p:spPr>
          <a:xfrm>
            <a:off x="5984447" y="5294293"/>
            <a:ext cx="4203032" cy="923330"/>
          </a:xfrm>
          <a:prstGeom prst="rect">
            <a:avLst/>
          </a:prstGeom>
          <a:noFill/>
        </p:spPr>
        <p:txBody>
          <a:bodyPr wrap="square">
            <a:spAutoFit/>
          </a:bodyPr>
          <a:lstStyle/>
          <a:p>
            <a:r>
              <a:rPr lang="en-US" dirty="0">
                <a:highlight>
                  <a:srgbClr val="FBFBFB"/>
                </a:highlight>
                <a:latin typeface="Bree Serif" panose="02000503040000020004" pitchFamily="2" charset="77"/>
              </a:rPr>
              <a:t>MacArthur and the Emperor of Japan, Hirohito, at their first meeting, September 1945</a:t>
            </a:r>
          </a:p>
        </p:txBody>
      </p:sp>
    </p:spTree>
    <p:extLst>
      <p:ext uri="{BB962C8B-B14F-4D97-AF65-F5344CB8AC3E}">
        <p14:creationId xmlns:p14="http://schemas.microsoft.com/office/powerpoint/2010/main" val="3969442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6C3A-EA5B-4829-4114-13E574258231}"/>
              </a:ext>
            </a:extLst>
          </p:cNvPr>
          <p:cNvSpPr>
            <a:spLocks noGrp="1"/>
          </p:cNvSpPr>
          <p:nvPr>
            <p:ph type="title"/>
          </p:nvPr>
        </p:nvSpPr>
        <p:spPr>
          <a:xfrm>
            <a:off x="415600" y="593367"/>
            <a:ext cx="5994308" cy="763600"/>
          </a:xfrm>
        </p:spPr>
        <p:txBody>
          <a:bodyPr>
            <a:normAutofit fontScale="90000"/>
          </a:bodyPr>
          <a:lstStyle/>
          <a:p>
            <a:r>
              <a:rPr lang="en-US" sz="2800" dirty="0">
                <a:solidFill>
                  <a:srgbClr val="C00000"/>
                </a:solidFill>
              </a:rPr>
              <a:t>The Birth of the United Nations | The Universal Declaration of Human Rights</a:t>
            </a:r>
          </a:p>
        </p:txBody>
      </p:sp>
      <p:sp>
        <p:nvSpPr>
          <p:cNvPr id="3" name="Text Placeholder 2">
            <a:extLst>
              <a:ext uri="{FF2B5EF4-FFF2-40B4-BE49-F238E27FC236}">
                <a16:creationId xmlns:a16="http://schemas.microsoft.com/office/drawing/2014/main" id="{63C570B0-ED95-8C69-9273-0B2CCC327F94}"/>
              </a:ext>
            </a:extLst>
          </p:cNvPr>
          <p:cNvSpPr>
            <a:spLocks noGrp="1"/>
          </p:cNvSpPr>
          <p:nvPr>
            <p:ph type="body" idx="1"/>
          </p:nvPr>
        </p:nvSpPr>
        <p:spPr>
          <a:xfrm>
            <a:off x="415600" y="1536633"/>
            <a:ext cx="5366493" cy="4414233"/>
          </a:xfrm>
        </p:spPr>
        <p:txBody>
          <a:bodyPr/>
          <a:lstStyle/>
          <a:p>
            <a:pPr marL="152396" indent="0">
              <a:buNone/>
            </a:pPr>
            <a:r>
              <a:rPr lang="en-US" dirty="0"/>
              <a:t>The war led to the formation of the United Nations in 1945 and the signing of the Universal Declaration of Human Rights in 1948. </a:t>
            </a:r>
          </a:p>
          <a:p>
            <a:pPr marL="152396" indent="0">
              <a:buNone/>
            </a:pPr>
            <a:endParaRPr lang="en-US" dirty="0"/>
          </a:p>
        </p:txBody>
      </p:sp>
      <p:sp>
        <p:nvSpPr>
          <p:cNvPr id="4" name="Slide Number Placeholder 3">
            <a:extLst>
              <a:ext uri="{FF2B5EF4-FFF2-40B4-BE49-F238E27FC236}">
                <a16:creationId xmlns:a16="http://schemas.microsoft.com/office/drawing/2014/main" id="{B10FA8E1-0ED4-5038-9E92-622B16456777}"/>
              </a:ext>
            </a:extLst>
          </p:cNvPr>
          <p:cNvSpPr>
            <a:spLocks noGrp="1"/>
          </p:cNvSpPr>
          <p:nvPr>
            <p:ph type="sldNum" idx="12"/>
          </p:nvPr>
        </p:nvSpPr>
        <p:spPr/>
        <p:txBody>
          <a:bodyPr/>
          <a:lstStyle/>
          <a:p>
            <a:fld id="{00000000-1234-1234-1234-123412341234}" type="slidenum">
              <a:rPr lang="en" smtClean="0"/>
              <a:pPr/>
              <a:t>39</a:t>
            </a:fld>
            <a:endParaRPr lang="en" dirty="0"/>
          </a:p>
        </p:txBody>
      </p:sp>
      <p:sp>
        <p:nvSpPr>
          <p:cNvPr id="5" name="Footer Placeholder 4">
            <a:extLst>
              <a:ext uri="{FF2B5EF4-FFF2-40B4-BE49-F238E27FC236}">
                <a16:creationId xmlns:a16="http://schemas.microsoft.com/office/drawing/2014/main" id="{4319156B-BE9F-4E54-5E8B-969C58CCD6EC}"/>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11266" name="Picture 2" descr="undefined">
            <a:extLst>
              <a:ext uri="{FF2B5EF4-FFF2-40B4-BE49-F238E27FC236}">
                <a16:creationId xmlns:a16="http://schemas.microsoft.com/office/drawing/2014/main" id="{BABB9C26-ED7D-C774-8CFD-D828ECA3A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9908" y="0"/>
            <a:ext cx="5083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40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a:bodyPr>
          <a:lstStyle/>
          <a:p>
            <a:pPr>
              <a:lnSpc>
                <a:spcPct val="115000"/>
              </a:lnSpc>
            </a:pPr>
            <a:r>
              <a:rPr lang="en" sz="2933" dirty="0">
                <a:latin typeface="Bree Serif"/>
                <a:ea typeface="Bree Serif"/>
                <a:cs typeface="Bree Serif"/>
                <a:sym typeface="Bree Serif"/>
              </a:rPr>
              <a:t>Standards Covered in this Chapter</a:t>
            </a:r>
            <a:endParaRPr sz="2933" dirty="0">
              <a:latin typeface="Bree Serif"/>
              <a:ea typeface="Bree Serif"/>
              <a:cs typeface="Bree Serif"/>
              <a:sym typeface="Bree Serif"/>
            </a:endParaRPr>
          </a:p>
        </p:txBody>
      </p:sp>
      <p:sp>
        <p:nvSpPr>
          <p:cNvPr id="72" name="Google Shape;72;p15"/>
          <p:cNvSpPr txBox="1">
            <a:spLocks noGrp="1"/>
          </p:cNvSpPr>
          <p:nvPr>
            <p:ph type="body" idx="1"/>
          </p:nvPr>
        </p:nvSpPr>
        <p:spPr>
          <a:xfrm>
            <a:off x="415599" y="1536633"/>
            <a:ext cx="10648641" cy="4555200"/>
          </a:xfrm>
          <a:prstGeom prst="rect">
            <a:avLst/>
          </a:prstGeom>
          <a:noFill/>
          <a:ln>
            <a:noFill/>
          </a:ln>
        </p:spPr>
        <p:txBody>
          <a:bodyPr spcFirstLastPara="1" vert="horz" wrap="square" lIns="121900" tIns="121900" rIns="121900" bIns="121900" rtlCol="0" anchor="t" anchorCtr="0">
            <a:normAutofit fontScale="77500" lnSpcReduction="20000"/>
          </a:bodyPr>
          <a:lstStyle/>
          <a:p>
            <a:pPr marL="338658" lvl="1">
              <a:buSzPct val="100000"/>
            </a:pPr>
            <a:r>
              <a:rPr lang="en-US" b="1" dirty="0">
                <a:effectLst/>
                <a:latin typeface="Minion Pro" panose="02040503050201020203" pitchFamily="18" charset="0"/>
              </a:rPr>
              <a:t>SSUSH19</a:t>
            </a:r>
            <a:r>
              <a:rPr lang="en-US" dirty="0">
                <a:effectLst/>
                <a:latin typeface="Minion Pro" panose="02040503050201020203" pitchFamily="18" charset="0"/>
              </a:rPr>
              <a:t> What were the origins, major developments, and the domestic impact of World War II? </a:t>
            </a:r>
          </a:p>
          <a:p>
            <a:pPr marL="338658" lvl="1">
              <a:buSzPct val="100000"/>
            </a:pPr>
            <a:endParaRPr lang="en-US" dirty="0">
              <a:effectLst/>
              <a:latin typeface="Minion Pro" panose="02040503050201020203" pitchFamily="18" charset="0"/>
            </a:endParaRPr>
          </a:p>
          <a:p>
            <a:pPr marL="681558" lvl="1" indent="-434340">
              <a:spcBef>
                <a:spcPts val="600"/>
              </a:spcBef>
              <a:spcAft>
                <a:spcPts val="600"/>
              </a:spcAft>
              <a:buSzPct val="100000"/>
              <a:buFont typeface="+mj-lt"/>
              <a:buAutoNum type="alphaLcPeriod"/>
            </a:pPr>
            <a:r>
              <a:rPr lang="en-US" dirty="0">
                <a:effectLst/>
                <a:latin typeface="Minion Pro" panose="02040503050201020203" pitchFamily="18" charset="0"/>
              </a:rPr>
              <a:t>What were the origins of U.S. entry in the war, including the Lend-Lease Act and the Japanese attack on Pearl Harbor? </a:t>
            </a:r>
          </a:p>
          <a:p>
            <a:pPr marL="681558" lvl="1" indent="-434340">
              <a:spcBef>
                <a:spcPts val="600"/>
              </a:spcBef>
              <a:spcAft>
                <a:spcPts val="600"/>
              </a:spcAft>
              <a:buSzPct val="100000"/>
              <a:buFont typeface="+mj-lt"/>
              <a:buAutoNum type="alphaLcPeriod"/>
            </a:pPr>
            <a:r>
              <a:rPr lang="en-US" dirty="0">
                <a:effectLst/>
                <a:latin typeface="Minion Pro" panose="02040503050201020203" pitchFamily="18" charset="0"/>
              </a:rPr>
              <a:t>What were the main events of the war in the Pacific Theater, including the difficulties that Americans faced in delivering weapons, food, and medical supplies to troops, the Battle of Midway, the Manhattan Project, and the dropping of two atomic bombs on Japan? </a:t>
            </a:r>
          </a:p>
          <a:p>
            <a:pPr marL="681558" lvl="1" indent="-434340">
              <a:spcBef>
                <a:spcPts val="600"/>
              </a:spcBef>
              <a:spcAft>
                <a:spcPts val="600"/>
              </a:spcAft>
              <a:buSzPct val="100000"/>
              <a:buFont typeface="+mj-lt"/>
              <a:buAutoNum type="alphaLcPeriod"/>
            </a:pPr>
            <a:r>
              <a:rPr lang="en-US" dirty="0">
                <a:effectLst/>
                <a:latin typeface="Minion Pro" panose="02040503050201020203" pitchFamily="18" charset="0"/>
              </a:rPr>
              <a:t>What were the main events of the war in the European Theater, including the difficulties that Americans faced in delivering weapons, food, and medical supplies to their troops, the Allied landing on the beaches of Normandy on D-Day, and the fall of Berlin? </a:t>
            </a:r>
          </a:p>
          <a:p>
            <a:pPr marL="681558" lvl="1" indent="-434340">
              <a:spcBef>
                <a:spcPts val="600"/>
              </a:spcBef>
              <a:spcAft>
                <a:spcPts val="600"/>
              </a:spcAft>
              <a:buSzPct val="100000"/>
              <a:buFont typeface="+mj-lt"/>
              <a:buAutoNum type="alphaLcPeriod"/>
            </a:pPr>
            <a:r>
              <a:rPr lang="en-US" dirty="0">
                <a:effectLst/>
                <a:latin typeface="Minion Pro" panose="02040503050201020203" pitchFamily="18" charset="0"/>
              </a:rPr>
              <a:t>What was the domestic impact of the war, including wartime mobilization, rationing, wartime conversion, and the role of women and African Americans in the war effort? </a:t>
            </a:r>
          </a:p>
          <a:p>
            <a:pPr marL="681558" lvl="1" indent="-434340">
              <a:spcBef>
                <a:spcPts val="600"/>
              </a:spcBef>
              <a:spcAft>
                <a:spcPts val="600"/>
              </a:spcAft>
              <a:buSzPct val="100000"/>
              <a:buFont typeface="+mj-lt"/>
              <a:buAutoNum type="alphaLcPeriod"/>
            </a:pPr>
            <a:r>
              <a:rPr lang="en-US" dirty="0">
                <a:effectLst/>
                <a:latin typeface="Minion Pro" panose="02040503050201020203" pitchFamily="18" charset="0"/>
              </a:rPr>
              <a:t>Was Roosevelt’s use of executive powers during the war justified, including his executive orders for the integration of workers in the defense industries and for the relocation and internment of Japanese Americans living along the West Coast? </a:t>
            </a:r>
          </a:p>
          <a:p>
            <a:pPr marL="681558" lvl="1" indent="-342900">
              <a:buSzPct val="100000"/>
              <a:buFont typeface="+mj-lt"/>
              <a:buAutoNum type="alphaLcPeriod"/>
            </a:pPr>
            <a:endParaRPr lang="en-US" dirty="0">
              <a:effectLst/>
              <a:latin typeface="Minion Pro" panose="02040503050201020203" pitchFamily="18" charset="0"/>
            </a:endParaRPr>
          </a:p>
        </p:txBody>
      </p:sp>
      <p:sp>
        <p:nvSpPr>
          <p:cNvPr id="74" name="Google Shape;74;p15"/>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fld id="{00000000-1234-1234-1234-123412341234}" type="slidenum">
              <a:rPr lang="en"/>
              <a:pPr/>
              <a:t>4</a:t>
            </a:fld>
            <a:endParaRPr/>
          </a:p>
        </p:txBody>
      </p:sp>
      <p:sp>
        <p:nvSpPr>
          <p:cNvPr id="3" name="Footer Placeholder 4">
            <a:extLst>
              <a:ext uri="{FF2B5EF4-FFF2-40B4-BE49-F238E27FC236}">
                <a16:creationId xmlns:a16="http://schemas.microsoft.com/office/drawing/2014/main" id="{935550EC-E8C0-0D9E-4436-FEDA3D526E93}"/>
              </a:ext>
            </a:extLst>
          </p:cNvPr>
          <p:cNvSpPr>
            <a:spLocks noGrp="1"/>
          </p:cNvSpPr>
          <p:nvPr>
            <p:ph type="ftr" sz="quarter" idx="11"/>
          </p:nvPr>
        </p:nvSpPr>
        <p:spPr>
          <a:xfrm>
            <a:off x="415599" y="6271499"/>
            <a:ext cx="7772400" cy="365125"/>
          </a:xfrm>
        </p:spPr>
        <p:txBody>
          <a:bodyPr/>
          <a:lstStyle/>
          <a:p>
            <a:pPr>
              <a:lnSpc>
                <a:spcPct val="115000"/>
              </a:lnSpc>
              <a:buClr>
                <a:schemeClr val="dk1"/>
              </a:buClr>
              <a:buSzPts val="900"/>
            </a:pPr>
            <a:r>
              <a:rPr lang="en-US" sz="1400" dirty="0">
                <a:solidFill>
                  <a:srgbClr val="0000FF"/>
                </a:solidFill>
                <a:latin typeface="Bree Serif"/>
                <a:ea typeface="Bree Serif"/>
                <a:cs typeface="Bree Serif"/>
                <a:sym typeface="Bree Serif"/>
              </a:rPr>
              <a:t>Chapter 15: America in World War II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undefined">
            <a:extLst>
              <a:ext uri="{FF2B5EF4-FFF2-40B4-BE49-F238E27FC236}">
                <a16:creationId xmlns:a16="http://schemas.microsoft.com/office/drawing/2014/main" id="{4D0F2E29-7F12-8367-7511-AA7D83C10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164" b="102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0D188D-1781-B8D2-8E79-A86DD984A7E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90000"/>
              </a:lnSpc>
              <a:spcBef>
                <a:spcPct val="0"/>
              </a:spcBef>
            </a:pPr>
            <a:r>
              <a:rPr lang="en-US" dirty="0">
                <a:solidFill>
                  <a:schemeClr val="tx1">
                    <a:lumMod val="85000"/>
                    <a:lumOff val="15000"/>
                  </a:schemeClr>
                </a:solidFill>
              </a:rPr>
              <a:t>The Origins of World War II in Europe </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EE8B30C-90A0-08C9-20FA-E2DC22DEBED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457200">
              <a:spcAft>
                <a:spcPts val="600"/>
              </a:spcAft>
            </a:pPr>
            <a:r>
              <a:rPr lang="en-US" sz="1200" kern="1200">
                <a:solidFill>
                  <a:srgbClr val="FFFFFF"/>
                </a:solidFill>
                <a:latin typeface="+mn-lt"/>
                <a:ea typeface="+mn-ea"/>
                <a:cs typeface="+mn-cs"/>
                <a:sym typeface="Bree Serif"/>
              </a:rPr>
              <a:t>Chapter 15: America in World War II</a:t>
            </a:r>
          </a:p>
        </p:txBody>
      </p:sp>
      <p:sp>
        <p:nvSpPr>
          <p:cNvPr id="4" name="Slide Number Placeholder 3">
            <a:extLst>
              <a:ext uri="{FF2B5EF4-FFF2-40B4-BE49-F238E27FC236}">
                <a16:creationId xmlns:a16="http://schemas.microsoft.com/office/drawing/2014/main" id="{8CE80CC0-D3A7-2B1E-E778-5DF6BCF17689}"/>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defTabSz="457200">
              <a:spcAft>
                <a:spcPts val="600"/>
              </a:spcAft>
            </a:pPr>
            <a:fld id="{00000000-1234-1234-1234-123412341234}" type="slidenum">
              <a:rPr lang="en-US" sz="1200">
                <a:solidFill>
                  <a:srgbClr val="FFFFFF"/>
                </a:solidFill>
                <a:ea typeface="+mn-ea"/>
                <a:cs typeface="+mn-cs"/>
              </a:rPr>
              <a:pPr defTabSz="457200">
                <a:spcAft>
                  <a:spcPts val="600"/>
                </a:spcAft>
              </a:pPr>
              <a:t>5</a:t>
            </a:fld>
            <a:endParaRPr lang="en-US" sz="1200">
              <a:solidFill>
                <a:srgbClr val="FFFFFF"/>
              </a:solidFill>
              <a:ea typeface="+mn-ea"/>
              <a:cs typeface="+mn-cs"/>
            </a:endParaRPr>
          </a:p>
        </p:txBody>
      </p:sp>
    </p:spTree>
    <p:extLst>
      <p:ext uri="{BB962C8B-B14F-4D97-AF65-F5344CB8AC3E}">
        <p14:creationId xmlns:p14="http://schemas.microsoft.com/office/powerpoint/2010/main" val="1016391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F3BB-FB21-D136-214B-75BD102EF5EE}"/>
              </a:ext>
            </a:extLst>
          </p:cNvPr>
          <p:cNvSpPr>
            <a:spLocks noGrp="1"/>
          </p:cNvSpPr>
          <p:nvPr>
            <p:ph type="title"/>
          </p:nvPr>
        </p:nvSpPr>
        <p:spPr/>
        <p:txBody>
          <a:bodyPr>
            <a:normAutofit/>
          </a:bodyPr>
          <a:lstStyle/>
          <a:p>
            <a:r>
              <a:rPr lang="en-US" sz="2800" dirty="0">
                <a:solidFill>
                  <a:srgbClr val="C00000"/>
                </a:solidFill>
              </a:rPr>
              <a:t>The Rise of Dictatorships in Europe</a:t>
            </a:r>
          </a:p>
        </p:txBody>
      </p:sp>
      <p:sp>
        <p:nvSpPr>
          <p:cNvPr id="3" name="Text Placeholder 2">
            <a:extLst>
              <a:ext uri="{FF2B5EF4-FFF2-40B4-BE49-F238E27FC236}">
                <a16:creationId xmlns:a16="http://schemas.microsoft.com/office/drawing/2014/main" id="{9568366F-F045-05A0-9531-9D0A03C506AB}"/>
              </a:ext>
            </a:extLst>
          </p:cNvPr>
          <p:cNvSpPr>
            <a:spLocks noGrp="1"/>
          </p:cNvSpPr>
          <p:nvPr>
            <p:ph type="body" idx="1"/>
          </p:nvPr>
        </p:nvSpPr>
        <p:spPr/>
        <p:txBody>
          <a:bodyPr/>
          <a:lstStyle/>
          <a:p>
            <a:pPr marL="152396" indent="0">
              <a:buNone/>
            </a:pPr>
            <a:r>
              <a:rPr lang="en-US" dirty="0"/>
              <a:t>Nazism in Germany— Adolf Hitler</a:t>
            </a:r>
          </a:p>
          <a:p>
            <a:pPr marL="883905"/>
            <a:r>
              <a:rPr lang="en-US" dirty="0"/>
              <a:t>Nationalistic</a:t>
            </a:r>
          </a:p>
          <a:p>
            <a:pPr marL="883905"/>
            <a:r>
              <a:rPr lang="en-US" dirty="0"/>
              <a:t>Warlike/Violent </a:t>
            </a:r>
          </a:p>
          <a:p>
            <a:pPr marL="883905"/>
            <a:r>
              <a:rPr lang="en-US" dirty="0"/>
              <a:t>Obedience to Leader</a:t>
            </a:r>
          </a:p>
          <a:p>
            <a:pPr marL="883905"/>
            <a:r>
              <a:rPr lang="en-US" dirty="0"/>
              <a:t>Belief in superiority of Aryan race</a:t>
            </a:r>
          </a:p>
          <a:p>
            <a:pPr marL="883905"/>
            <a:r>
              <a:rPr lang="en-US" dirty="0"/>
              <a:t>Anti-Semitism </a:t>
            </a:r>
          </a:p>
          <a:p>
            <a:endParaRPr lang="en-US" dirty="0"/>
          </a:p>
        </p:txBody>
      </p:sp>
      <p:sp>
        <p:nvSpPr>
          <p:cNvPr id="4" name="Slide Number Placeholder 3">
            <a:extLst>
              <a:ext uri="{FF2B5EF4-FFF2-40B4-BE49-F238E27FC236}">
                <a16:creationId xmlns:a16="http://schemas.microsoft.com/office/drawing/2014/main" id="{FAAD6AF3-1104-44BC-E3B2-B9C8C34AC1A0}"/>
              </a:ext>
            </a:extLst>
          </p:cNvPr>
          <p:cNvSpPr>
            <a:spLocks noGrp="1"/>
          </p:cNvSpPr>
          <p:nvPr>
            <p:ph type="sldNum" idx="12"/>
          </p:nvPr>
        </p:nvSpPr>
        <p:spPr/>
        <p:txBody>
          <a:bodyPr/>
          <a:lstStyle/>
          <a:p>
            <a:fld id="{00000000-1234-1234-1234-123412341234}" type="slidenum">
              <a:rPr lang="en" smtClean="0"/>
              <a:pPr/>
              <a:t>6</a:t>
            </a:fld>
            <a:endParaRPr lang="en" dirty="0"/>
          </a:p>
        </p:txBody>
      </p:sp>
      <p:sp>
        <p:nvSpPr>
          <p:cNvPr id="5" name="Footer Placeholder 4">
            <a:extLst>
              <a:ext uri="{FF2B5EF4-FFF2-40B4-BE49-F238E27FC236}">
                <a16:creationId xmlns:a16="http://schemas.microsoft.com/office/drawing/2014/main" id="{E0DD4B5F-87C9-2CE1-0BAA-1BB4AC1D78AA}"/>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6" name="Picture 2" descr="Hitler addressing the Reichstag">
            <a:extLst>
              <a:ext uri="{FF2B5EF4-FFF2-40B4-BE49-F238E27FC236}">
                <a16:creationId xmlns:a16="http://schemas.microsoft.com/office/drawing/2014/main" id="{DCA70833-82D6-BBE4-7732-C7F531B2C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888" y="1536633"/>
            <a:ext cx="6498512" cy="46737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ndefined">
            <a:extLst>
              <a:ext uri="{FF2B5EF4-FFF2-40B4-BE49-F238E27FC236}">
                <a16:creationId xmlns:a16="http://schemas.microsoft.com/office/drawing/2014/main" id="{CD9576C3-1FA3-60EF-7259-34A897505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038" y="3754419"/>
            <a:ext cx="1759850" cy="245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242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F3BB-FB21-D136-214B-75BD102EF5EE}"/>
              </a:ext>
            </a:extLst>
          </p:cNvPr>
          <p:cNvSpPr>
            <a:spLocks noGrp="1"/>
          </p:cNvSpPr>
          <p:nvPr>
            <p:ph type="title"/>
          </p:nvPr>
        </p:nvSpPr>
        <p:spPr/>
        <p:txBody>
          <a:bodyPr>
            <a:normAutofit/>
          </a:bodyPr>
          <a:lstStyle/>
          <a:p>
            <a:r>
              <a:rPr lang="en-US" sz="2800" dirty="0">
                <a:solidFill>
                  <a:srgbClr val="C00000"/>
                </a:solidFill>
              </a:rPr>
              <a:t>The Failure of the League of Nations | The Failure of Appeasement </a:t>
            </a:r>
          </a:p>
        </p:txBody>
      </p:sp>
      <p:sp>
        <p:nvSpPr>
          <p:cNvPr id="3" name="Text Placeholder 2">
            <a:extLst>
              <a:ext uri="{FF2B5EF4-FFF2-40B4-BE49-F238E27FC236}">
                <a16:creationId xmlns:a16="http://schemas.microsoft.com/office/drawing/2014/main" id="{9568366F-F045-05A0-9531-9D0A03C506AB}"/>
              </a:ext>
            </a:extLst>
          </p:cNvPr>
          <p:cNvSpPr>
            <a:spLocks noGrp="1"/>
          </p:cNvSpPr>
          <p:nvPr>
            <p:ph type="body" idx="1"/>
          </p:nvPr>
        </p:nvSpPr>
        <p:spPr>
          <a:xfrm>
            <a:off x="415599" y="1536633"/>
            <a:ext cx="5057922" cy="4414233"/>
          </a:xfrm>
        </p:spPr>
        <p:txBody>
          <a:bodyPr/>
          <a:lstStyle/>
          <a:p>
            <a:pPr marL="152396" indent="0">
              <a:buNone/>
            </a:pPr>
            <a:r>
              <a:rPr lang="en-US" sz="1800" dirty="0">
                <a:effectLst/>
                <a:latin typeface="MinionPro" panose="02040503050201020203" pitchFamily="18" charset="0"/>
              </a:rPr>
              <a:t>The League of Nations and the appeasement policy of Britain and France </a:t>
            </a:r>
            <a:r>
              <a:rPr lang="en-US" sz="1800" b="1" dirty="0">
                <a:effectLst/>
                <a:latin typeface="MinionPro" panose="02040503050201020203" pitchFamily="18" charset="0"/>
              </a:rPr>
              <a:t>failed to stop </a:t>
            </a:r>
            <a:r>
              <a:rPr lang="en-US" sz="1800" dirty="0">
                <a:effectLst/>
                <a:latin typeface="MinionPro" panose="02040503050201020203" pitchFamily="18" charset="0"/>
              </a:rPr>
              <a:t>Hitler’s aggressive acts. </a:t>
            </a:r>
            <a:endParaRPr lang="en-US" dirty="0"/>
          </a:p>
        </p:txBody>
      </p:sp>
      <p:sp>
        <p:nvSpPr>
          <p:cNvPr id="4" name="Slide Number Placeholder 3">
            <a:extLst>
              <a:ext uri="{FF2B5EF4-FFF2-40B4-BE49-F238E27FC236}">
                <a16:creationId xmlns:a16="http://schemas.microsoft.com/office/drawing/2014/main" id="{FAAD6AF3-1104-44BC-E3B2-B9C8C34AC1A0}"/>
              </a:ext>
            </a:extLst>
          </p:cNvPr>
          <p:cNvSpPr>
            <a:spLocks noGrp="1"/>
          </p:cNvSpPr>
          <p:nvPr>
            <p:ph type="sldNum" idx="12"/>
          </p:nvPr>
        </p:nvSpPr>
        <p:spPr/>
        <p:txBody>
          <a:bodyPr/>
          <a:lstStyle/>
          <a:p>
            <a:fld id="{00000000-1234-1234-1234-123412341234}" type="slidenum">
              <a:rPr lang="en" smtClean="0"/>
              <a:pPr/>
              <a:t>7</a:t>
            </a:fld>
            <a:endParaRPr lang="en" dirty="0"/>
          </a:p>
        </p:txBody>
      </p:sp>
      <p:sp>
        <p:nvSpPr>
          <p:cNvPr id="5" name="Footer Placeholder 4">
            <a:extLst>
              <a:ext uri="{FF2B5EF4-FFF2-40B4-BE49-F238E27FC236}">
                <a16:creationId xmlns:a16="http://schemas.microsoft.com/office/drawing/2014/main" id="{E0DD4B5F-87C9-2CE1-0BAA-1BB4AC1D78AA}"/>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pic>
        <p:nvPicPr>
          <p:cNvPr id="3074" name="Picture 2" descr="undefined">
            <a:extLst>
              <a:ext uri="{FF2B5EF4-FFF2-40B4-BE49-F238E27FC236}">
                <a16:creationId xmlns:a16="http://schemas.microsoft.com/office/drawing/2014/main" id="{ED7889F0-B60D-F4D6-7224-FD95253C3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886" y="1356967"/>
            <a:ext cx="4564740" cy="525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7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9873AEA5-17BE-7FA2-AFEE-F640D2646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802" y="1405438"/>
            <a:ext cx="5272409" cy="38815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80F3BB-FB21-D136-214B-75BD102EF5EE}"/>
              </a:ext>
            </a:extLst>
          </p:cNvPr>
          <p:cNvSpPr>
            <a:spLocks noGrp="1"/>
          </p:cNvSpPr>
          <p:nvPr>
            <p:ph type="title"/>
          </p:nvPr>
        </p:nvSpPr>
        <p:spPr/>
        <p:txBody>
          <a:bodyPr>
            <a:normAutofit/>
          </a:bodyPr>
          <a:lstStyle/>
          <a:p>
            <a:r>
              <a:rPr lang="en-US" sz="2800" dirty="0">
                <a:solidFill>
                  <a:srgbClr val="C00000"/>
                </a:solidFill>
              </a:rPr>
              <a:t>World War II Begins: The German Invasion of Poland</a:t>
            </a:r>
          </a:p>
        </p:txBody>
      </p:sp>
      <p:sp>
        <p:nvSpPr>
          <p:cNvPr id="3" name="Text Placeholder 2">
            <a:extLst>
              <a:ext uri="{FF2B5EF4-FFF2-40B4-BE49-F238E27FC236}">
                <a16:creationId xmlns:a16="http://schemas.microsoft.com/office/drawing/2014/main" id="{9568366F-F045-05A0-9531-9D0A03C506AB}"/>
              </a:ext>
            </a:extLst>
          </p:cNvPr>
          <p:cNvSpPr>
            <a:spLocks noGrp="1"/>
          </p:cNvSpPr>
          <p:nvPr>
            <p:ph type="body" idx="1"/>
          </p:nvPr>
        </p:nvSpPr>
        <p:spPr>
          <a:xfrm>
            <a:off x="415601" y="1536633"/>
            <a:ext cx="5425802" cy="4414233"/>
          </a:xfrm>
        </p:spPr>
        <p:txBody>
          <a:bodyPr/>
          <a:lstStyle/>
          <a:p>
            <a:r>
              <a:rPr lang="en-US" sz="1800" dirty="0">
                <a:effectLst/>
                <a:latin typeface="MinionPro" panose="02040503050201020203" pitchFamily="18" charset="0"/>
              </a:rPr>
              <a:t>In September 1939, Germany </a:t>
            </a:r>
            <a:r>
              <a:rPr lang="en-US" sz="1800" b="1" dirty="0">
                <a:effectLst/>
                <a:latin typeface="MinionPro" panose="02040503050201020203" pitchFamily="18" charset="0"/>
              </a:rPr>
              <a:t>invaded Poland </a:t>
            </a:r>
            <a:r>
              <a:rPr lang="en-US" sz="1800" dirty="0">
                <a:effectLst/>
                <a:latin typeface="MinionPro" panose="02040503050201020203" pitchFamily="18" charset="0"/>
              </a:rPr>
              <a:t>from the west, while the Soviet Union invaded Poland from the east.</a:t>
            </a:r>
          </a:p>
          <a:p>
            <a:r>
              <a:rPr lang="en-US" sz="1800" dirty="0">
                <a:effectLst/>
                <a:latin typeface="MinionPro" panose="02040503050201020203" pitchFamily="18" charset="0"/>
              </a:rPr>
              <a:t>Britain and France responded by declaring war on Germany, and </a:t>
            </a:r>
            <a:r>
              <a:rPr lang="en-US" sz="1800" b="1" dirty="0">
                <a:effectLst/>
                <a:latin typeface="MinionPro" panose="02040503050201020203" pitchFamily="18" charset="0"/>
              </a:rPr>
              <a:t>World War II </a:t>
            </a:r>
            <a:r>
              <a:rPr lang="en-US" sz="1800" dirty="0">
                <a:effectLst/>
                <a:latin typeface="MinionPro" panose="02040503050201020203" pitchFamily="18" charset="0"/>
              </a:rPr>
              <a:t>began in Europe. </a:t>
            </a:r>
            <a:endParaRPr lang="en-US" sz="1600" dirty="0"/>
          </a:p>
        </p:txBody>
      </p:sp>
      <p:sp>
        <p:nvSpPr>
          <p:cNvPr id="4" name="Slide Number Placeholder 3">
            <a:extLst>
              <a:ext uri="{FF2B5EF4-FFF2-40B4-BE49-F238E27FC236}">
                <a16:creationId xmlns:a16="http://schemas.microsoft.com/office/drawing/2014/main" id="{FAAD6AF3-1104-44BC-E3B2-B9C8C34AC1A0}"/>
              </a:ext>
            </a:extLst>
          </p:cNvPr>
          <p:cNvSpPr>
            <a:spLocks noGrp="1"/>
          </p:cNvSpPr>
          <p:nvPr>
            <p:ph type="sldNum" idx="12"/>
          </p:nvPr>
        </p:nvSpPr>
        <p:spPr/>
        <p:txBody>
          <a:bodyPr/>
          <a:lstStyle/>
          <a:p>
            <a:fld id="{00000000-1234-1234-1234-123412341234}" type="slidenum">
              <a:rPr lang="en" smtClean="0"/>
              <a:pPr/>
              <a:t>8</a:t>
            </a:fld>
            <a:endParaRPr lang="en" dirty="0"/>
          </a:p>
        </p:txBody>
      </p:sp>
      <p:sp>
        <p:nvSpPr>
          <p:cNvPr id="5" name="Footer Placeholder 4">
            <a:extLst>
              <a:ext uri="{FF2B5EF4-FFF2-40B4-BE49-F238E27FC236}">
                <a16:creationId xmlns:a16="http://schemas.microsoft.com/office/drawing/2014/main" id="{E0DD4B5F-87C9-2CE1-0BAA-1BB4AC1D78AA}"/>
              </a:ext>
            </a:extLst>
          </p:cNvPr>
          <p:cNvSpPr>
            <a:spLocks noGrp="1"/>
          </p:cNvSpPr>
          <p:nvPr>
            <p:ph type="ftr" sz="quarter" idx="11"/>
          </p:nvPr>
        </p:nvSpPr>
        <p:spPr/>
        <p:txBody>
          <a:bodyPr/>
          <a:lstStyle/>
          <a:p>
            <a:r>
              <a:rPr lang="en-US" sz="1400">
                <a:solidFill>
                  <a:srgbClr val="0000FF"/>
                </a:solidFill>
                <a:latin typeface="Bree Serif"/>
                <a:ea typeface="Bree Serif"/>
                <a:cs typeface="Bree Serif"/>
                <a:sym typeface="Bree Serif"/>
              </a:rPr>
              <a:t>Chapter 15: America in World War II</a:t>
            </a:r>
            <a:endParaRPr lang="en-US" sz="1400" dirty="0">
              <a:solidFill>
                <a:srgbClr val="0000FF"/>
              </a:solidFill>
              <a:latin typeface="Bree Serif"/>
              <a:ea typeface="Bree Serif"/>
              <a:cs typeface="Bree Serif"/>
              <a:sym typeface="Bree Serif"/>
            </a:endParaRPr>
          </a:p>
        </p:txBody>
      </p:sp>
      <p:sp>
        <p:nvSpPr>
          <p:cNvPr id="6" name="Google Shape;92;p17">
            <a:extLst>
              <a:ext uri="{FF2B5EF4-FFF2-40B4-BE49-F238E27FC236}">
                <a16:creationId xmlns:a16="http://schemas.microsoft.com/office/drawing/2014/main" id="{B89C16A1-5142-D93E-6AF3-E5BBBD3B8B95}"/>
              </a:ext>
            </a:extLst>
          </p:cNvPr>
          <p:cNvSpPr txBox="1"/>
          <p:nvPr/>
        </p:nvSpPr>
        <p:spPr>
          <a:xfrm>
            <a:off x="8898772" y="4989219"/>
            <a:ext cx="2877627" cy="34621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050" dirty="0">
                <a:solidFill>
                  <a:srgbClr val="1A1A1A"/>
                </a:solidFill>
                <a:highlight>
                  <a:srgbClr val="FFFFFF"/>
                </a:highlight>
                <a:latin typeface="Bree Serif" panose="02000503040000020004" pitchFamily="2" charset="77"/>
                <a:ea typeface="Bree Serif"/>
                <a:cs typeface="Bree Serif"/>
                <a:sym typeface="Bree Serif"/>
              </a:rPr>
              <a:t>German troops parade in Warsaw in 1939</a:t>
            </a:r>
            <a:endParaRPr sz="1050" u="none" strike="noStrike" cap="none" dirty="0">
              <a:solidFill>
                <a:srgbClr val="000000"/>
              </a:solidFill>
              <a:latin typeface="Bree Serif" panose="02000503040000020004" pitchFamily="2" charset="77"/>
              <a:ea typeface="Bree Serif"/>
              <a:cs typeface="Bree Serif"/>
              <a:sym typeface="Bree Serif"/>
            </a:endParaRPr>
          </a:p>
        </p:txBody>
      </p:sp>
      <p:pic>
        <p:nvPicPr>
          <p:cNvPr id="7" name="Picture 6" descr="A map of the place union&#10;&#10;Description automatically generated">
            <a:extLst>
              <a:ext uri="{FF2B5EF4-FFF2-40B4-BE49-F238E27FC236}">
                <a16:creationId xmlns:a16="http://schemas.microsoft.com/office/drawing/2014/main" id="{C5AAA77B-7AA7-8358-5AB9-61CAE1F70AA3}"/>
              </a:ext>
            </a:extLst>
          </p:cNvPr>
          <p:cNvPicPr>
            <a:picLocks noChangeAspect="1"/>
          </p:cNvPicPr>
          <p:nvPr/>
        </p:nvPicPr>
        <p:blipFill>
          <a:blip r:embed="rId3"/>
          <a:stretch>
            <a:fillRect/>
          </a:stretch>
        </p:blipFill>
        <p:spPr>
          <a:xfrm>
            <a:off x="3128502" y="3323471"/>
            <a:ext cx="3522966" cy="2894152"/>
          </a:xfrm>
          <a:prstGeom prst="rect">
            <a:avLst/>
          </a:prstGeom>
        </p:spPr>
      </p:pic>
    </p:spTree>
    <p:extLst>
      <p:ext uri="{BB962C8B-B14F-4D97-AF65-F5344CB8AC3E}">
        <p14:creationId xmlns:p14="http://schemas.microsoft.com/office/powerpoint/2010/main" val="1813352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1569-6136-EE0C-620B-7D63B5A6B6A8}"/>
              </a:ext>
            </a:extLst>
          </p:cNvPr>
          <p:cNvSpPr>
            <a:spLocks noGrp="1"/>
          </p:cNvSpPr>
          <p:nvPr>
            <p:ph type="title"/>
          </p:nvPr>
        </p:nvSpPr>
        <p:spPr/>
        <p:txBody>
          <a:bodyPr>
            <a:normAutofit/>
          </a:bodyPr>
          <a:lstStyle/>
          <a:p>
            <a:r>
              <a:rPr lang="en-US" sz="2800" dirty="0">
                <a:solidFill>
                  <a:srgbClr val="C00000"/>
                </a:solidFill>
              </a:rPr>
              <a:t>The Fall of France</a:t>
            </a:r>
          </a:p>
        </p:txBody>
      </p:sp>
      <p:sp>
        <p:nvSpPr>
          <p:cNvPr id="3" name="Text Placeholder 2">
            <a:extLst>
              <a:ext uri="{FF2B5EF4-FFF2-40B4-BE49-F238E27FC236}">
                <a16:creationId xmlns:a16="http://schemas.microsoft.com/office/drawing/2014/main" id="{6F323329-CA32-8661-831E-0436A299DDB2}"/>
              </a:ext>
            </a:extLst>
          </p:cNvPr>
          <p:cNvSpPr>
            <a:spLocks noGrp="1"/>
          </p:cNvSpPr>
          <p:nvPr>
            <p:ph type="body" idx="1"/>
          </p:nvPr>
        </p:nvSpPr>
        <p:spPr>
          <a:xfrm>
            <a:off x="415600" y="1536633"/>
            <a:ext cx="5347708" cy="4414233"/>
          </a:xfrm>
        </p:spPr>
        <p:txBody>
          <a:bodyPr/>
          <a:lstStyle/>
          <a:p>
            <a:r>
              <a:rPr lang="en-US" sz="1800" dirty="0">
                <a:effectLst/>
              </a:rPr>
              <a:t>During the first months of 1940, Western Europe remained quiet. </a:t>
            </a:r>
          </a:p>
          <a:p>
            <a:r>
              <a:rPr lang="en-US" sz="1800" dirty="0">
                <a:effectLst/>
              </a:rPr>
              <a:t>Then in April, Germany invaded Denmark and Norway; in May, the Germans attacked the Netherlands, Belgium, Luxembourg, and France. </a:t>
            </a:r>
          </a:p>
          <a:p>
            <a:r>
              <a:rPr lang="en-US" sz="1800" dirty="0">
                <a:effectLst/>
              </a:rPr>
              <a:t>German troops avoided the strong French fortifications built along the border between France and Germany by marching through the Ardennes Forest and across Belgium. </a:t>
            </a:r>
          </a:p>
          <a:p>
            <a:r>
              <a:rPr lang="en-US" sz="1800" dirty="0">
                <a:effectLst/>
              </a:rPr>
              <a:t>By June 1940, the French were forced to surrender. </a:t>
            </a:r>
            <a:endParaRPr lang="en-US" dirty="0"/>
          </a:p>
          <a:p>
            <a:pPr marL="152396" indent="0">
              <a:buNone/>
            </a:pPr>
            <a:endParaRPr lang="en-US" dirty="0"/>
          </a:p>
        </p:txBody>
      </p:sp>
      <p:sp>
        <p:nvSpPr>
          <p:cNvPr id="4" name="Slide Number Placeholder 3">
            <a:extLst>
              <a:ext uri="{FF2B5EF4-FFF2-40B4-BE49-F238E27FC236}">
                <a16:creationId xmlns:a16="http://schemas.microsoft.com/office/drawing/2014/main" id="{75CD5FBC-6C90-3D5C-243F-D6C5F63D7AC9}"/>
              </a:ext>
            </a:extLst>
          </p:cNvPr>
          <p:cNvSpPr>
            <a:spLocks noGrp="1"/>
          </p:cNvSpPr>
          <p:nvPr>
            <p:ph type="sldNum" idx="12"/>
          </p:nvPr>
        </p:nvSpPr>
        <p:spPr/>
        <p:txBody>
          <a:bodyPr/>
          <a:lstStyle/>
          <a:p>
            <a:fld id="{00000000-1234-1234-1234-123412341234}" type="slidenum">
              <a:rPr lang="en" smtClean="0"/>
              <a:pPr/>
              <a:t>9</a:t>
            </a:fld>
            <a:endParaRPr lang="en" dirty="0"/>
          </a:p>
        </p:txBody>
      </p:sp>
      <p:sp>
        <p:nvSpPr>
          <p:cNvPr id="5" name="Footer Placeholder 4">
            <a:extLst>
              <a:ext uri="{FF2B5EF4-FFF2-40B4-BE49-F238E27FC236}">
                <a16:creationId xmlns:a16="http://schemas.microsoft.com/office/drawing/2014/main" id="{6EAA6C33-DFCB-7A0D-A739-FDA4EDB96C33}"/>
              </a:ext>
            </a:extLst>
          </p:cNvPr>
          <p:cNvSpPr>
            <a:spLocks noGrp="1"/>
          </p:cNvSpPr>
          <p:nvPr>
            <p:ph type="ftr" sz="quarter" idx="11"/>
          </p:nvPr>
        </p:nvSpPr>
        <p:spPr/>
        <p:txBody>
          <a:bodyPr/>
          <a:lstStyle/>
          <a:p>
            <a:r>
              <a:rPr lang="en-US" sz="1400" dirty="0">
                <a:solidFill>
                  <a:srgbClr val="0000FF"/>
                </a:solidFill>
                <a:latin typeface="Bree Serif"/>
                <a:ea typeface="Bree Serif"/>
                <a:cs typeface="Bree Serif"/>
                <a:sym typeface="Bree Serif"/>
              </a:rPr>
              <a:t>Chapter 15: America in World War II</a:t>
            </a:r>
          </a:p>
        </p:txBody>
      </p:sp>
      <p:pic>
        <p:nvPicPr>
          <p:cNvPr id="7" name="Picture 6" descr="A map of the german army&#10;&#10;Description automatically generated">
            <a:extLst>
              <a:ext uri="{FF2B5EF4-FFF2-40B4-BE49-F238E27FC236}">
                <a16:creationId xmlns:a16="http://schemas.microsoft.com/office/drawing/2014/main" id="{5C9C22FB-DB4A-2A80-6055-6AA133EE10E5}"/>
              </a:ext>
            </a:extLst>
          </p:cNvPr>
          <p:cNvPicPr>
            <a:picLocks noChangeAspect="1"/>
          </p:cNvPicPr>
          <p:nvPr/>
        </p:nvPicPr>
        <p:blipFill rotWithShape="1">
          <a:blip r:embed="rId2"/>
          <a:srcRect b="15723"/>
          <a:stretch/>
        </p:blipFill>
        <p:spPr>
          <a:xfrm>
            <a:off x="7388795" y="1356968"/>
            <a:ext cx="4531759" cy="3613066"/>
          </a:xfrm>
          <a:prstGeom prst="rect">
            <a:avLst/>
          </a:prstGeom>
        </p:spPr>
      </p:pic>
      <p:pic>
        <p:nvPicPr>
          <p:cNvPr id="8" name="Picture 2" descr="Adolf Hitler on the terrace of the Palais de Chaillot on 23 June, 1940. To his left is the sculptor Arno Breker, to his right, Albert Speer, his architect (Bundesarchiv)">
            <a:extLst>
              <a:ext uri="{FF2B5EF4-FFF2-40B4-BE49-F238E27FC236}">
                <a16:creationId xmlns:a16="http://schemas.microsoft.com/office/drawing/2014/main" id="{0CD67B88-9C1B-E7BD-F2E9-B3303C3FB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308" y="3429000"/>
            <a:ext cx="1666203" cy="243944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92;p17">
            <a:extLst>
              <a:ext uri="{FF2B5EF4-FFF2-40B4-BE49-F238E27FC236}">
                <a16:creationId xmlns:a16="http://schemas.microsoft.com/office/drawing/2014/main" id="{46942501-1FA0-31F4-E0E7-DE817AC98403}"/>
              </a:ext>
            </a:extLst>
          </p:cNvPr>
          <p:cNvSpPr txBox="1"/>
          <p:nvPr/>
        </p:nvSpPr>
        <p:spPr>
          <a:xfrm>
            <a:off x="5318709" y="5732237"/>
            <a:ext cx="2555400" cy="461635"/>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pPr>
            <a:r>
              <a:rPr lang="en-US" sz="900" u="none" strike="noStrike" cap="none" dirty="0">
                <a:highlight>
                  <a:srgbClr val="C0C0C0"/>
                </a:highlight>
                <a:latin typeface="Bree Serif" panose="02000503040000020004" pitchFamily="2" charset="77"/>
                <a:ea typeface="Bree Serif"/>
                <a:cs typeface="Bree Serif"/>
                <a:sym typeface="Bree Serif"/>
              </a:rPr>
              <a:t>Adolf Hitler standing on the terrace of the Palais de </a:t>
            </a:r>
            <a:r>
              <a:rPr lang="en-US" sz="900" u="none" strike="noStrike" cap="none" dirty="0" err="1">
                <a:highlight>
                  <a:srgbClr val="C0C0C0"/>
                </a:highlight>
                <a:latin typeface="Bree Serif" panose="02000503040000020004" pitchFamily="2" charset="77"/>
                <a:ea typeface="Bree Serif"/>
                <a:cs typeface="Bree Serif"/>
                <a:sym typeface="Bree Serif"/>
              </a:rPr>
              <a:t>Chaillot</a:t>
            </a:r>
            <a:r>
              <a:rPr lang="en-US" sz="900" u="none" strike="noStrike" cap="none" dirty="0">
                <a:highlight>
                  <a:srgbClr val="C0C0C0"/>
                </a:highlight>
                <a:latin typeface="Bree Serif" panose="02000503040000020004" pitchFamily="2" charset="77"/>
                <a:ea typeface="Bree Serif"/>
                <a:cs typeface="Bree Serif"/>
                <a:sym typeface="Bree Serif"/>
              </a:rPr>
              <a:t>, dated June 23, 1940.</a:t>
            </a:r>
            <a:endParaRPr sz="900" u="none" strike="noStrike" cap="none" dirty="0">
              <a:highlight>
                <a:srgbClr val="C0C0C0"/>
              </a:highlight>
              <a:latin typeface="Bree Serif" panose="02000503040000020004" pitchFamily="2" charset="77"/>
              <a:ea typeface="Bree Serif"/>
              <a:cs typeface="Bree Serif"/>
              <a:sym typeface="Bree Serif"/>
            </a:endParaRPr>
          </a:p>
        </p:txBody>
      </p:sp>
      <p:sp>
        <p:nvSpPr>
          <p:cNvPr id="13" name="TextBox 12">
            <a:extLst>
              <a:ext uri="{FF2B5EF4-FFF2-40B4-BE49-F238E27FC236}">
                <a16:creationId xmlns:a16="http://schemas.microsoft.com/office/drawing/2014/main" id="{CB871384-608C-E502-2263-61AC1E3263FF}"/>
              </a:ext>
            </a:extLst>
          </p:cNvPr>
          <p:cNvSpPr txBox="1"/>
          <p:nvPr/>
        </p:nvSpPr>
        <p:spPr>
          <a:xfrm>
            <a:off x="8243232" y="4670498"/>
            <a:ext cx="3053379" cy="461665"/>
          </a:xfrm>
          <a:prstGeom prst="rect">
            <a:avLst/>
          </a:prstGeom>
          <a:noFill/>
        </p:spPr>
        <p:txBody>
          <a:bodyPr wrap="square">
            <a:spAutoFit/>
          </a:bodyPr>
          <a:lstStyle/>
          <a:p>
            <a:r>
              <a:rPr lang="en-US" sz="1200" dirty="0">
                <a:highlight>
                  <a:srgbClr val="C0C0C0"/>
                </a:highlight>
                <a:latin typeface="Bree Serif" panose="02000503040000020004" pitchFamily="2" charset="77"/>
              </a:rPr>
              <a:t>The advance of the German army and the defeat of France in June 1940 </a:t>
            </a:r>
          </a:p>
        </p:txBody>
      </p:sp>
    </p:spTree>
    <p:extLst>
      <p:ext uri="{BB962C8B-B14F-4D97-AF65-F5344CB8AC3E}">
        <p14:creationId xmlns:p14="http://schemas.microsoft.com/office/powerpoint/2010/main" val="3594352847"/>
      </p:ext>
    </p:extLst>
  </p:cSld>
  <p:clrMapOvr>
    <a:masterClrMapping/>
  </p:clrMapOvr>
</p:sld>
</file>

<file path=ppt/theme/theme1.xml><?xml version="1.0" encoding="utf-8"?>
<a:theme xmlns:a="http://schemas.openxmlformats.org/drawingml/2006/main" name="Office Theme">
  <a:themeElements>
    <a:clrScheme name="usa">
      <a:dk1>
        <a:srgbClr val="000000"/>
      </a:dk1>
      <a:lt1>
        <a:srgbClr val="FFFFFF"/>
      </a:lt1>
      <a:dk2>
        <a:srgbClr val="44546A"/>
      </a:dk2>
      <a:lt2>
        <a:srgbClr val="E7E6E6"/>
      </a:lt2>
      <a:accent1>
        <a:srgbClr val="C00000"/>
      </a:accent1>
      <a:accent2>
        <a:srgbClr val="0000FF"/>
      </a:accent2>
      <a:accent3>
        <a:srgbClr val="A5A5A5"/>
      </a:accent3>
      <a:accent4>
        <a:srgbClr val="860102"/>
      </a:accent4>
      <a:accent5>
        <a:srgbClr val="000081"/>
      </a:accent5>
      <a:accent6>
        <a:srgbClr val="424242"/>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8F3861-1930-C84A-9A0A-38E15893AF26}" vid="{DBDE25CF-7E30-FA4D-AF98-673D9186CE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TotalTime>
  <Words>2170</Words>
  <Application>Microsoft Office PowerPoint</Application>
  <PresentationFormat>Widescreen</PresentationFormat>
  <Paragraphs>214</Paragraphs>
  <Slides>39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Bree Serif</vt:lpstr>
      <vt:lpstr>Calibri</vt:lpstr>
      <vt:lpstr>Corbel</vt:lpstr>
      <vt:lpstr>Minion Pro</vt:lpstr>
      <vt:lpstr>MinionPro</vt:lpstr>
      <vt:lpstr>Roboto Slab</vt:lpstr>
      <vt:lpstr>Times New Roman</vt:lpstr>
      <vt:lpstr>Office Theme</vt:lpstr>
      <vt:lpstr>America in World War II</vt:lpstr>
      <vt:lpstr>PowerPoint Presentation</vt:lpstr>
      <vt:lpstr>Names and Terms You Should Know </vt:lpstr>
      <vt:lpstr>Standards Covered in this Chapter</vt:lpstr>
      <vt:lpstr>The Origins of World War II in Europe </vt:lpstr>
      <vt:lpstr>The Rise of Dictatorships in Europe</vt:lpstr>
      <vt:lpstr>The Failure of the League of Nations | The Failure of Appeasement </vt:lpstr>
      <vt:lpstr>World War II Begins: The German Invasion of Poland</vt:lpstr>
      <vt:lpstr>The Fall of France</vt:lpstr>
      <vt:lpstr>America Maintains Neutrality </vt:lpstr>
      <vt:lpstr>The Neutrality Acts of 1935–1937</vt:lpstr>
      <vt:lpstr>The Lend-Lease Act of 1941</vt:lpstr>
      <vt:lpstr>The Japanese Attack on Pearl Harbor</vt:lpstr>
      <vt:lpstr>The Attack at Pearl Harbor</vt:lpstr>
      <vt:lpstr>The United States at War: Mobilization on the Home Front </vt:lpstr>
      <vt:lpstr>The Draft</vt:lpstr>
      <vt:lpstr>Wartime Conversion and Production</vt:lpstr>
      <vt:lpstr>Information and Propaganda</vt:lpstr>
      <vt:lpstr>The Internment of Japanese Americans</vt:lpstr>
      <vt:lpstr>Korematsu v. United States </vt:lpstr>
      <vt:lpstr>Racial Integration of the Defense Industries</vt:lpstr>
      <vt:lpstr>The European Theater: The War against Germany</vt:lpstr>
      <vt:lpstr>Hitler’s Plans and the Holocaust</vt:lpstr>
      <vt:lpstr>North Africa and Italy</vt:lpstr>
      <vt:lpstr>Stalingrad</vt:lpstr>
      <vt:lpstr>The Tehran Conference</vt:lpstr>
      <vt:lpstr>D-Day</vt:lpstr>
      <vt:lpstr>The Western Advance</vt:lpstr>
      <vt:lpstr>The Collapse of Nazi Germany | The Fall of Berlin</vt:lpstr>
      <vt:lpstr>The Pacific Theater: The War against Japan</vt:lpstr>
      <vt:lpstr>The Battle of Midway</vt:lpstr>
      <vt:lpstr>Guadalcanal</vt:lpstr>
      <vt:lpstr>The Japanese Empire Begins to Crumble</vt:lpstr>
      <vt:lpstr>Dawn of the Atomic Age: The Manhattan Project</vt:lpstr>
      <vt:lpstr>America Drops Two Atomic Bombs on Japan</vt:lpstr>
      <vt:lpstr>The Consequences of World War II</vt:lpstr>
      <vt:lpstr>The Nuremberg Trials</vt:lpstr>
      <vt:lpstr>The Occupation of Germany and Japan</vt:lpstr>
      <vt:lpstr>The Birth of the United Nations | The Universal Declaration of Human Rights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 in World War II</dc:title>
  <dc:creator>Julia Soloveva</dc:creator>
  <cp:lastModifiedBy>Lett, Christopher</cp:lastModifiedBy>
  <cp:revision>4</cp:revision>
  <dcterms:created xsi:type="dcterms:W3CDTF">2025-02-12T22:14:31Z</dcterms:created>
  <dcterms:modified xsi:type="dcterms:W3CDTF">2025-02-17T03:46:54Z</dcterms:modified>
</cp:coreProperties>
</file>